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Poppins" panose="020B0604020202020204" charset="0"/>
      <p:regular r:id="rId18"/>
    </p:embeddedFont>
    <p:embeddedFont>
      <p:font typeface="Poppins Bold"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900" r="-8900"/>
            </a:stretch>
          </a:blipFill>
        </p:spPr>
      </p:sp>
      <p:grpSp>
        <p:nvGrpSpPr>
          <p:cNvPr id="3" name="Group 3"/>
          <p:cNvGrpSpPr/>
          <p:nvPr/>
        </p:nvGrpSpPr>
        <p:grpSpPr>
          <a:xfrm>
            <a:off x="16249070" y="4638385"/>
            <a:ext cx="1010230" cy="101023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5" name="TextBox 5"/>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6" name="Group 6"/>
          <p:cNvGrpSpPr/>
          <p:nvPr/>
        </p:nvGrpSpPr>
        <p:grpSpPr>
          <a:xfrm>
            <a:off x="16381397" y="6183699"/>
            <a:ext cx="745577" cy="7455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9" name="Group 9"/>
          <p:cNvGrpSpPr/>
          <p:nvPr/>
        </p:nvGrpSpPr>
        <p:grpSpPr>
          <a:xfrm>
            <a:off x="16381397" y="3357724"/>
            <a:ext cx="745577" cy="7455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2" name="Group 12"/>
          <p:cNvGrpSpPr/>
          <p:nvPr/>
        </p:nvGrpSpPr>
        <p:grpSpPr>
          <a:xfrm>
            <a:off x="12488498" y="3271066"/>
            <a:ext cx="2632148" cy="2632148"/>
            <a:chOff x="0" y="0"/>
            <a:chExt cx="1652976" cy="1652976"/>
          </a:xfrm>
        </p:grpSpPr>
        <p:sp>
          <p:nvSpPr>
            <p:cNvPr id="13" name="Freeform 13"/>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4" name="TextBox 14"/>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2646473" y="3424338"/>
            <a:ext cx="2316198" cy="2325603"/>
            <a:chOff x="0" y="0"/>
            <a:chExt cx="404756" cy="406400"/>
          </a:xfrm>
        </p:grpSpPr>
        <p:sp>
          <p:nvSpPr>
            <p:cNvPr id="16" name="Freeform 16"/>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3"/>
              <a:stretch>
                <a:fillRect l="-45171" r="-45171"/>
              </a:stretch>
            </a:blipFill>
          </p:spPr>
        </p:sp>
      </p:grpSp>
      <p:sp>
        <p:nvSpPr>
          <p:cNvPr id="17" name="TextBox 17"/>
          <p:cNvSpPr txBox="1"/>
          <p:nvPr/>
        </p:nvSpPr>
        <p:spPr>
          <a:xfrm>
            <a:off x="1548230" y="3299641"/>
            <a:ext cx="9682968" cy="1470179"/>
          </a:xfrm>
          <a:prstGeom prst="rect">
            <a:avLst/>
          </a:prstGeom>
        </p:spPr>
        <p:txBody>
          <a:bodyPr lIns="0" tIns="0" rIns="0" bIns="0" rtlCol="0" anchor="t">
            <a:spAutoFit/>
          </a:bodyPr>
          <a:lstStyle/>
          <a:p>
            <a:pPr algn="l">
              <a:lnSpc>
                <a:spcPts val="5532"/>
              </a:lnSpc>
            </a:pPr>
            <a:r>
              <a:rPr lang="en-US" sz="5320" b="1">
                <a:solidFill>
                  <a:srgbClr val="FFFFFF"/>
                </a:solidFill>
                <a:latin typeface="Poppins Bold"/>
                <a:ea typeface="Poppins Bold"/>
                <a:cs typeface="Poppins Bold"/>
                <a:sym typeface="Poppins Bold"/>
              </a:rPr>
              <a:t>Insurance Fraud Detection using Machine Learning</a:t>
            </a:r>
          </a:p>
        </p:txBody>
      </p:sp>
      <p:sp>
        <p:nvSpPr>
          <p:cNvPr id="18" name="TextBox 18"/>
          <p:cNvSpPr txBox="1"/>
          <p:nvPr/>
        </p:nvSpPr>
        <p:spPr>
          <a:xfrm>
            <a:off x="1548230" y="4878837"/>
            <a:ext cx="9404325" cy="1247776"/>
          </a:xfrm>
          <a:prstGeom prst="rect">
            <a:avLst/>
          </a:prstGeom>
        </p:spPr>
        <p:txBody>
          <a:bodyPr lIns="0" tIns="0" rIns="0" bIns="0" rtlCol="0" anchor="t">
            <a:spAutoFit/>
          </a:bodyPr>
          <a:lstStyle/>
          <a:p>
            <a:pPr algn="just">
              <a:lnSpc>
                <a:spcPts val="5099"/>
              </a:lnSpc>
            </a:pPr>
            <a:r>
              <a:rPr lang="en-US" sz="2999">
                <a:solidFill>
                  <a:srgbClr val="FFFFFF"/>
                </a:solidFill>
                <a:latin typeface="Poppins"/>
                <a:ea typeface="Poppins"/>
                <a:cs typeface="Poppins"/>
                <a:sym typeface="Poppins"/>
              </a:rPr>
              <a:t>Presented by: Elana Varghese George</a:t>
            </a:r>
          </a:p>
          <a:p>
            <a:pPr algn="just">
              <a:lnSpc>
                <a:spcPts val="5099"/>
              </a:lnSpc>
            </a:pPr>
            <a:r>
              <a:rPr lang="en-US" sz="2999">
                <a:solidFill>
                  <a:srgbClr val="FFFFFF"/>
                </a:solidFill>
                <a:latin typeface="Poppins"/>
                <a:ea typeface="Poppins"/>
                <a:cs typeface="Poppins"/>
                <a:sym typeface="Poppins"/>
              </a:rPr>
              <a:t> Data Science Project</a:t>
            </a:r>
          </a:p>
        </p:txBody>
      </p:sp>
      <p:sp>
        <p:nvSpPr>
          <p:cNvPr id="19" name="TextBox 19"/>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20" name="TextBox 20"/>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21" name="TextBox 21"/>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822174" y="2664624"/>
            <a:ext cx="4716281" cy="9081631"/>
            <a:chOff x="0" y="0"/>
            <a:chExt cx="824172" cy="1587018"/>
          </a:xfrm>
        </p:grpSpPr>
        <p:sp>
          <p:nvSpPr>
            <p:cNvPr id="3" name="Freeform 3"/>
            <p:cNvSpPr/>
            <p:nvPr/>
          </p:nvSpPr>
          <p:spPr>
            <a:xfrm>
              <a:off x="0" y="0"/>
              <a:ext cx="824172" cy="1587018"/>
            </a:xfrm>
            <a:custGeom>
              <a:avLst/>
              <a:gdLst/>
              <a:ahLst/>
              <a:cxnLst/>
              <a:rect l="l" t="t" r="r" b="b"/>
              <a:pathLst>
                <a:path w="824172" h="1587018">
                  <a:moveTo>
                    <a:pt x="37755" y="0"/>
                  </a:moveTo>
                  <a:lnTo>
                    <a:pt x="786417" y="0"/>
                  </a:lnTo>
                  <a:cubicBezTo>
                    <a:pt x="796430" y="0"/>
                    <a:pt x="806033" y="3978"/>
                    <a:pt x="813114" y="11058"/>
                  </a:cubicBezTo>
                  <a:cubicBezTo>
                    <a:pt x="820194" y="18139"/>
                    <a:pt x="824172" y="27742"/>
                    <a:pt x="824172" y="37755"/>
                  </a:cubicBezTo>
                  <a:lnTo>
                    <a:pt x="824172" y="1549263"/>
                  </a:lnTo>
                  <a:cubicBezTo>
                    <a:pt x="824172" y="1559276"/>
                    <a:pt x="820194" y="1568879"/>
                    <a:pt x="813114" y="1575960"/>
                  </a:cubicBezTo>
                  <a:cubicBezTo>
                    <a:pt x="806033" y="1583040"/>
                    <a:pt x="796430" y="1587018"/>
                    <a:pt x="786417" y="1587018"/>
                  </a:cubicBezTo>
                  <a:lnTo>
                    <a:pt x="37755" y="1587018"/>
                  </a:lnTo>
                  <a:cubicBezTo>
                    <a:pt x="27742" y="1587018"/>
                    <a:pt x="18139" y="1583040"/>
                    <a:pt x="11058" y="1575960"/>
                  </a:cubicBezTo>
                  <a:cubicBezTo>
                    <a:pt x="3978" y="1568879"/>
                    <a:pt x="0" y="1559276"/>
                    <a:pt x="0" y="1549263"/>
                  </a:cubicBezTo>
                  <a:lnTo>
                    <a:pt x="0" y="37755"/>
                  </a:lnTo>
                  <a:cubicBezTo>
                    <a:pt x="0" y="27742"/>
                    <a:pt x="3978" y="18139"/>
                    <a:pt x="11058" y="11058"/>
                  </a:cubicBezTo>
                  <a:cubicBezTo>
                    <a:pt x="18139" y="3978"/>
                    <a:pt x="27742" y="0"/>
                    <a:pt x="37755" y="0"/>
                  </a:cubicBezTo>
                  <a:close/>
                </a:path>
              </a:pathLst>
            </a:custGeom>
            <a:blipFill>
              <a:blip r:embed="rId2"/>
              <a:stretch>
                <a:fillRect l="-22209" r="-22209"/>
              </a:stretch>
            </a:blipFill>
          </p:spPr>
        </p:sp>
      </p:grpSp>
      <p:grpSp>
        <p:nvGrpSpPr>
          <p:cNvPr id="4" name="Group 4"/>
          <p:cNvGrpSpPr/>
          <p:nvPr/>
        </p:nvGrpSpPr>
        <p:grpSpPr>
          <a:xfrm>
            <a:off x="16249070" y="4638385"/>
            <a:ext cx="1010230" cy="101023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6" name="TextBox 6"/>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7" name="Group 7"/>
          <p:cNvGrpSpPr/>
          <p:nvPr/>
        </p:nvGrpSpPr>
        <p:grpSpPr>
          <a:xfrm>
            <a:off x="16381397" y="6183699"/>
            <a:ext cx="745577" cy="74557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0" name="Group 10"/>
          <p:cNvGrpSpPr/>
          <p:nvPr/>
        </p:nvGrpSpPr>
        <p:grpSpPr>
          <a:xfrm>
            <a:off x="16381397" y="3357724"/>
            <a:ext cx="745577" cy="7455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3" name="TextBox 13"/>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14" name="TextBox 14"/>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15" name="TextBox 15"/>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16" name="TextBox 16"/>
          <p:cNvSpPr txBox="1"/>
          <p:nvPr/>
        </p:nvSpPr>
        <p:spPr>
          <a:xfrm>
            <a:off x="2309641" y="655938"/>
            <a:ext cx="4243219" cy="670577"/>
          </a:xfrm>
          <a:prstGeom prst="rect">
            <a:avLst/>
          </a:prstGeom>
        </p:spPr>
        <p:txBody>
          <a:bodyPr lIns="0" tIns="0" rIns="0" bIns="0" rtlCol="0" anchor="t">
            <a:spAutoFit/>
          </a:bodyPr>
          <a:lstStyle/>
          <a:p>
            <a:pPr algn="ctr">
              <a:lnSpc>
                <a:spcPts val="4883"/>
              </a:lnSpc>
              <a:spcBef>
                <a:spcPct val="0"/>
              </a:spcBef>
            </a:pPr>
            <a:r>
              <a:rPr lang="en-US" sz="4695" b="1">
                <a:solidFill>
                  <a:srgbClr val="FFFFFF"/>
                </a:solidFill>
                <a:latin typeface="Poppins Bold"/>
                <a:ea typeface="Poppins Bold"/>
                <a:cs typeface="Poppins Bold"/>
                <a:sym typeface="Poppins Bold"/>
              </a:rPr>
              <a:t>Model Results</a:t>
            </a:r>
          </a:p>
        </p:txBody>
      </p:sp>
      <p:sp>
        <p:nvSpPr>
          <p:cNvPr id="17" name="TextBox 17"/>
          <p:cNvSpPr txBox="1"/>
          <p:nvPr/>
        </p:nvSpPr>
        <p:spPr>
          <a:xfrm>
            <a:off x="523585" y="2288384"/>
            <a:ext cx="8840068" cy="1722373"/>
          </a:xfrm>
          <a:prstGeom prst="rect">
            <a:avLst/>
          </a:prstGeom>
        </p:spPr>
        <p:txBody>
          <a:bodyPr lIns="0" tIns="0" rIns="0" bIns="0" rtlCol="0" anchor="t">
            <a:spAutoFit/>
          </a:bodyPr>
          <a:lstStyle/>
          <a:p>
            <a:pPr algn="ctr">
              <a:lnSpc>
                <a:spcPts val="3327"/>
              </a:lnSpc>
              <a:spcBef>
                <a:spcPct val="0"/>
              </a:spcBef>
            </a:pPr>
            <a:r>
              <a:rPr lang="en-US" sz="3199" b="1">
                <a:solidFill>
                  <a:srgbClr val="FFFFFF"/>
                </a:solidFill>
                <a:latin typeface="Poppins Bold"/>
                <a:ea typeface="Poppins Bold"/>
                <a:cs typeface="Poppins Bold"/>
                <a:sym typeface="Poppins Bold"/>
              </a:rPr>
              <a:t>The Random Forest model performed better than Logistic Regression. It shows improved accuracy and better ability to identify fraud cases.</a:t>
            </a:r>
          </a:p>
        </p:txBody>
      </p:sp>
      <p:sp>
        <p:nvSpPr>
          <p:cNvPr id="18" name="TextBox 18"/>
          <p:cNvSpPr txBox="1"/>
          <p:nvPr/>
        </p:nvSpPr>
        <p:spPr>
          <a:xfrm>
            <a:off x="1028700" y="4859340"/>
            <a:ext cx="8115300" cy="2525425"/>
          </a:xfrm>
          <a:prstGeom prst="rect">
            <a:avLst/>
          </a:prstGeom>
        </p:spPr>
        <p:txBody>
          <a:bodyPr lIns="0" tIns="0" rIns="0" bIns="0" rtlCol="0" anchor="t">
            <a:spAutoFit/>
          </a:bodyPr>
          <a:lstStyle/>
          <a:p>
            <a:pPr algn="ctr">
              <a:lnSpc>
                <a:spcPts val="3966"/>
              </a:lnSpc>
              <a:spcBef>
                <a:spcPct val="0"/>
              </a:spcBef>
            </a:pPr>
            <a:r>
              <a:rPr lang="en-US" sz="3813" b="1">
                <a:solidFill>
                  <a:srgbClr val="FFFFFF"/>
                </a:solidFill>
                <a:latin typeface="Poppins Bold"/>
                <a:ea typeface="Poppins Bold"/>
                <a:cs typeface="Poppins Bold"/>
                <a:sym typeface="Poppins Bold"/>
              </a:rPr>
              <a:t>Random Forest highest accuracy</a:t>
            </a:r>
          </a:p>
          <a:p>
            <a:pPr algn="ctr">
              <a:lnSpc>
                <a:spcPts val="3966"/>
              </a:lnSpc>
              <a:spcBef>
                <a:spcPct val="0"/>
              </a:spcBef>
            </a:pPr>
            <a:r>
              <a:rPr lang="en-US" sz="3813" b="1">
                <a:solidFill>
                  <a:srgbClr val="FFFFFF"/>
                </a:solidFill>
                <a:latin typeface="Poppins Bold"/>
                <a:ea typeface="Poppins Bold"/>
                <a:cs typeface="Poppins Bold"/>
                <a:sym typeface="Poppins Bold"/>
              </a:rPr>
              <a:t>Better classification of fraud class</a:t>
            </a:r>
          </a:p>
          <a:p>
            <a:pPr algn="ctr">
              <a:lnSpc>
                <a:spcPts val="3966"/>
              </a:lnSpc>
              <a:spcBef>
                <a:spcPct val="0"/>
              </a:spcBef>
            </a:pPr>
            <a:endParaRPr lang="en-US" sz="3813" b="1">
              <a:solidFill>
                <a:srgbClr val="FFFFFF"/>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217450" y="655938"/>
            <a:ext cx="6427602" cy="670577"/>
          </a:xfrm>
          <a:prstGeom prst="rect">
            <a:avLst/>
          </a:prstGeom>
        </p:spPr>
        <p:txBody>
          <a:bodyPr lIns="0" tIns="0" rIns="0" bIns="0" rtlCol="0" anchor="t">
            <a:spAutoFit/>
          </a:bodyPr>
          <a:lstStyle/>
          <a:p>
            <a:pPr algn="ctr">
              <a:lnSpc>
                <a:spcPts val="4883"/>
              </a:lnSpc>
              <a:spcBef>
                <a:spcPct val="0"/>
              </a:spcBef>
            </a:pPr>
            <a:r>
              <a:rPr lang="en-US" sz="4695" b="1">
                <a:solidFill>
                  <a:srgbClr val="FFFFFF"/>
                </a:solidFill>
                <a:latin typeface="Poppins Bold"/>
                <a:ea typeface="Poppins Bold"/>
                <a:cs typeface="Poppins Bold"/>
                <a:sym typeface="Poppins Bold"/>
              </a:rPr>
              <a:t> Best Model Selection</a:t>
            </a:r>
          </a:p>
        </p:txBody>
      </p:sp>
      <p:sp>
        <p:nvSpPr>
          <p:cNvPr id="3" name="TextBox 3"/>
          <p:cNvSpPr txBox="1"/>
          <p:nvPr/>
        </p:nvSpPr>
        <p:spPr>
          <a:xfrm>
            <a:off x="1028700" y="2288462"/>
            <a:ext cx="8840068" cy="1722373"/>
          </a:xfrm>
          <a:prstGeom prst="rect">
            <a:avLst/>
          </a:prstGeom>
        </p:spPr>
        <p:txBody>
          <a:bodyPr lIns="0" tIns="0" rIns="0" bIns="0" rtlCol="0" anchor="t">
            <a:spAutoFit/>
          </a:bodyPr>
          <a:lstStyle/>
          <a:p>
            <a:pPr algn="ctr">
              <a:lnSpc>
                <a:spcPts val="3327"/>
              </a:lnSpc>
              <a:spcBef>
                <a:spcPct val="0"/>
              </a:spcBef>
            </a:pPr>
            <a:r>
              <a:rPr lang="en-US" sz="3199" b="1">
                <a:solidFill>
                  <a:srgbClr val="FFFFFF"/>
                </a:solidFill>
                <a:latin typeface="Poppins Bold"/>
                <a:ea typeface="Poppins Bold"/>
                <a:cs typeface="Poppins Bold"/>
                <a:sym typeface="Poppins Bold"/>
              </a:rPr>
              <a:t>Finally, Random Forest was selected as the best model due to improved accuracy, stability, and better classification performance on fraud cases.</a:t>
            </a:r>
          </a:p>
        </p:txBody>
      </p:sp>
      <p:sp>
        <p:nvSpPr>
          <p:cNvPr id="4" name="TextBox 4"/>
          <p:cNvSpPr txBox="1"/>
          <p:nvPr/>
        </p:nvSpPr>
        <p:spPr>
          <a:xfrm>
            <a:off x="9144000" y="5172075"/>
            <a:ext cx="8115300" cy="2525425"/>
          </a:xfrm>
          <a:prstGeom prst="rect">
            <a:avLst/>
          </a:prstGeom>
        </p:spPr>
        <p:txBody>
          <a:bodyPr lIns="0" tIns="0" rIns="0" bIns="0" rtlCol="0" anchor="t">
            <a:spAutoFit/>
          </a:bodyPr>
          <a:lstStyle/>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Final model → Random Forest</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High performance</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Balanced detection</a:t>
            </a:r>
          </a:p>
          <a:p>
            <a:pPr algn="ctr">
              <a:lnSpc>
                <a:spcPts val="3966"/>
              </a:lnSpc>
              <a:spcBef>
                <a:spcPct val="0"/>
              </a:spcBef>
            </a:pPr>
            <a:endParaRPr lang="en-US" sz="3813" b="1">
              <a:solidFill>
                <a:srgbClr val="FFFFFF"/>
              </a:solidFill>
              <a:latin typeface="Poppins Bold"/>
              <a:ea typeface="Poppins Bold"/>
              <a:cs typeface="Poppins Bold"/>
              <a:sym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951564" y="655938"/>
            <a:ext cx="6959373" cy="670577"/>
          </a:xfrm>
          <a:prstGeom prst="rect">
            <a:avLst/>
          </a:prstGeom>
        </p:spPr>
        <p:txBody>
          <a:bodyPr lIns="0" tIns="0" rIns="0" bIns="0" rtlCol="0" anchor="t">
            <a:spAutoFit/>
          </a:bodyPr>
          <a:lstStyle/>
          <a:p>
            <a:pPr algn="ctr">
              <a:lnSpc>
                <a:spcPts val="4883"/>
              </a:lnSpc>
              <a:spcBef>
                <a:spcPct val="0"/>
              </a:spcBef>
            </a:pPr>
            <a:r>
              <a:rPr lang="en-US" sz="4695" b="1">
                <a:solidFill>
                  <a:srgbClr val="FFFFFF"/>
                </a:solidFill>
                <a:latin typeface="Poppins Bold"/>
                <a:ea typeface="Poppins Bold"/>
                <a:cs typeface="Poppins Bold"/>
                <a:sym typeface="Poppins Bold"/>
              </a:rPr>
              <a:t>Deployment Approach</a:t>
            </a:r>
          </a:p>
        </p:txBody>
      </p:sp>
      <p:sp>
        <p:nvSpPr>
          <p:cNvPr id="3" name="TextBox 3"/>
          <p:cNvSpPr txBox="1"/>
          <p:nvPr/>
        </p:nvSpPr>
        <p:spPr>
          <a:xfrm>
            <a:off x="1028700" y="2288462"/>
            <a:ext cx="8840068" cy="1722373"/>
          </a:xfrm>
          <a:prstGeom prst="rect">
            <a:avLst/>
          </a:prstGeom>
        </p:spPr>
        <p:txBody>
          <a:bodyPr lIns="0" tIns="0" rIns="0" bIns="0" rtlCol="0" anchor="t">
            <a:spAutoFit/>
          </a:bodyPr>
          <a:lstStyle/>
          <a:p>
            <a:pPr algn="ctr">
              <a:lnSpc>
                <a:spcPts val="3327"/>
              </a:lnSpc>
              <a:spcBef>
                <a:spcPct val="0"/>
              </a:spcBef>
            </a:pPr>
            <a:r>
              <a:rPr lang="en-US" sz="3199" b="1">
                <a:solidFill>
                  <a:srgbClr val="FFFFFF"/>
                </a:solidFill>
                <a:latin typeface="Poppins Bold"/>
                <a:ea typeface="Poppins Bold"/>
                <a:cs typeface="Poppins Bold"/>
                <a:sym typeface="Poppins Bold"/>
              </a:rPr>
              <a:t>The model can be deployed using streamlit for real-time predictions. A user can enter claim details and get fraud probability.</a:t>
            </a:r>
          </a:p>
        </p:txBody>
      </p:sp>
      <p:sp>
        <p:nvSpPr>
          <p:cNvPr id="4" name="TextBox 4"/>
          <p:cNvSpPr txBox="1"/>
          <p:nvPr/>
        </p:nvSpPr>
        <p:spPr>
          <a:xfrm>
            <a:off x="9375505" y="5172075"/>
            <a:ext cx="8115300" cy="2525425"/>
          </a:xfrm>
          <a:prstGeom prst="rect">
            <a:avLst/>
          </a:prstGeom>
        </p:spPr>
        <p:txBody>
          <a:bodyPr lIns="0" tIns="0" rIns="0" bIns="0" rtlCol="0" anchor="t">
            <a:spAutoFit/>
          </a:bodyPr>
          <a:lstStyle/>
          <a:p>
            <a:pPr marL="823434" lvl="1" indent="-411717" algn="ctr">
              <a:lnSpc>
                <a:spcPts val="3966"/>
              </a:lnSpc>
              <a:buFont typeface="Arial"/>
              <a:buChar char="•"/>
            </a:pPr>
            <a:r>
              <a:rPr lang="en-US" sz="3813" b="1">
                <a:solidFill>
                  <a:srgbClr val="FFFFFF"/>
                </a:solidFill>
                <a:latin typeface="Poppins Bold"/>
                <a:ea typeface="Poppins Bold"/>
                <a:cs typeface="Poppins Bold"/>
                <a:sym typeface="Poppins Bold"/>
              </a:rPr>
              <a:t>Save model</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Deploy using streamlit</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Accept input values</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Return prediction</a:t>
            </a:r>
          </a:p>
          <a:p>
            <a:pPr algn="ctr">
              <a:lnSpc>
                <a:spcPts val="3966"/>
              </a:lnSpc>
              <a:spcBef>
                <a:spcPct val="0"/>
              </a:spcBef>
            </a:pPr>
            <a:endParaRPr lang="en-US" sz="3813" b="1">
              <a:solidFill>
                <a:srgbClr val="FFFFFF"/>
              </a:solidFill>
              <a:latin typeface="Poppins Bold"/>
              <a:ea typeface="Poppins Bold"/>
              <a:cs typeface="Poppins Bold"/>
              <a:sym typeface="Poppi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481657" y="655938"/>
            <a:ext cx="3899187" cy="670577"/>
          </a:xfrm>
          <a:prstGeom prst="rect">
            <a:avLst/>
          </a:prstGeom>
        </p:spPr>
        <p:txBody>
          <a:bodyPr lIns="0" tIns="0" rIns="0" bIns="0" rtlCol="0" anchor="t">
            <a:spAutoFit/>
          </a:bodyPr>
          <a:lstStyle/>
          <a:p>
            <a:pPr algn="ctr">
              <a:lnSpc>
                <a:spcPts val="4883"/>
              </a:lnSpc>
              <a:spcBef>
                <a:spcPct val="0"/>
              </a:spcBef>
            </a:pPr>
            <a:r>
              <a:rPr lang="en-US" sz="4695" b="1">
                <a:solidFill>
                  <a:srgbClr val="FFFFFF"/>
                </a:solidFill>
                <a:latin typeface="Poppins Bold"/>
                <a:ea typeface="Poppins Bold"/>
                <a:cs typeface="Poppins Bold"/>
                <a:sym typeface="Poppins Bold"/>
              </a:rPr>
              <a:t>Applications</a:t>
            </a:r>
          </a:p>
        </p:txBody>
      </p:sp>
      <p:sp>
        <p:nvSpPr>
          <p:cNvPr id="3" name="TextBox 3"/>
          <p:cNvSpPr txBox="1"/>
          <p:nvPr/>
        </p:nvSpPr>
        <p:spPr>
          <a:xfrm>
            <a:off x="1028700" y="2288462"/>
            <a:ext cx="8840068" cy="1722373"/>
          </a:xfrm>
          <a:prstGeom prst="rect">
            <a:avLst/>
          </a:prstGeom>
        </p:spPr>
        <p:txBody>
          <a:bodyPr lIns="0" tIns="0" rIns="0" bIns="0" rtlCol="0" anchor="t">
            <a:spAutoFit/>
          </a:bodyPr>
          <a:lstStyle/>
          <a:p>
            <a:pPr algn="ctr">
              <a:lnSpc>
                <a:spcPts val="3327"/>
              </a:lnSpc>
              <a:spcBef>
                <a:spcPct val="0"/>
              </a:spcBef>
            </a:pPr>
            <a:r>
              <a:rPr lang="en-US" sz="3199" b="1">
                <a:solidFill>
                  <a:srgbClr val="FFFFFF"/>
                </a:solidFill>
                <a:latin typeface="Poppins Bold"/>
                <a:ea typeface="Poppins Bold"/>
                <a:cs typeface="Poppins Bold"/>
                <a:sym typeface="Poppins Bold"/>
              </a:rPr>
              <a:t>This system can be used in insurance approval departments for automatic fraud analysis. It reduces manual work and improves detection speed.</a:t>
            </a:r>
          </a:p>
        </p:txBody>
      </p:sp>
      <p:sp>
        <p:nvSpPr>
          <p:cNvPr id="4" name="TextBox 4"/>
          <p:cNvSpPr txBox="1"/>
          <p:nvPr/>
        </p:nvSpPr>
        <p:spPr>
          <a:xfrm>
            <a:off x="8899591" y="5787701"/>
            <a:ext cx="8115300" cy="2525425"/>
          </a:xfrm>
          <a:prstGeom prst="rect">
            <a:avLst/>
          </a:prstGeom>
        </p:spPr>
        <p:txBody>
          <a:bodyPr lIns="0" tIns="0" rIns="0" bIns="0" rtlCol="0" anchor="t">
            <a:spAutoFit/>
          </a:bodyPr>
          <a:lstStyle/>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Risk detection</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Automated verification</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Faster decision process</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Corporate use</a:t>
            </a:r>
          </a:p>
          <a:p>
            <a:pPr algn="ctr">
              <a:lnSpc>
                <a:spcPts val="3966"/>
              </a:lnSpc>
              <a:spcBef>
                <a:spcPct val="0"/>
              </a:spcBef>
            </a:pPr>
            <a:endParaRPr lang="en-US" sz="3813" b="1">
              <a:solidFill>
                <a:srgbClr val="FFFFFF"/>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37856" y="1057275"/>
            <a:ext cx="3258801" cy="628924"/>
          </a:xfrm>
          <a:prstGeom prst="rect">
            <a:avLst/>
          </a:prstGeom>
        </p:spPr>
        <p:txBody>
          <a:bodyPr lIns="0" tIns="0" rIns="0" bIns="0" rtlCol="0" anchor="t">
            <a:spAutoFit/>
          </a:bodyPr>
          <a:lstStyle/>
          <a:p>
            <a:pPr algn="ctr">
              <a:lnSpc>
                <a:spcPts val="4592"/>
              </a:lnSpc>
              <a:spcBef>
                <a:spcPct val="0"/>
              </a:spcBef>
            </a:pPr>
            <a:r>
              <a:rPr lang="en-US" sz="4415" b="1">
                <a:solidFill>
                  <a:srgbClr val="FFFFFF"/>
                </a:solidFill>
                <a:latin typeface="Poppins Bold"/>
                <a:ea typeface="Poppins Bold"/>
                <a:cs typeface="Poppins Bold"/>
                <a:sym typeface="Poppins Bold"/>
              </a:rPr>
              <a:t>Conclusion</a:t>
            </a:r>
          </a:p>
        </p:txBody>
      </p:sp>
      <p:sp>
        <p:nvSpPr>
          <p:cNvPr id="3" name="TextBox 3"/>
          <p:cNvSpPr txBox="1"/>
          <p:nvPr/>
        </p:nvSpPr>
        <p:spPr>
          <a:xfrm>
            <a:off x="1028700" y="2288462"/>
            <a:ext cx="8840068" cy="2560573"/>
          </a:xfrm>
          <a:prstGeom prst="rect">
            <a:avLst/>
          </a:prstGeom>
        </p:spPr>
        <p:txBody>
          <a:bodyPr lIns="0" tIns="0" rIns="0" bIns="0" rtlCol="0" anchor="t">
            <a:spAutoFit/>
          </a:bodyPr>
          <a:lstStyle/>
          <a:p>
            <a:pPr algn="ctr">
              <a:lnSpc>
                <a:spcPts val="3327"/>
              </a:lnSpc>
              <a:spcBef>
                <a:spcPct val="0"/>
              </a:spcBef>
            </a:pPr>
            <a:r>
              <a:rPr lang="en-US" sz="3199" b="1">
                <a:solidFill>
                  <a:srgbClr val="FFFFFF"/>
                </a:solidFill>
                <a:latin typeface="Poppins Bold"/>
                <a:ea typeface="Poppins Bold"/>
                <a:cs typeface="Poppins Bold"/>
                <a:sym typeface="Poppins Bold"/>
              </a:rPr>
              <a:t>A fraud detection model is successfully developed. Random Forest gives the best performance and can be extended into real-world applications. This project supports cost reduction and improves fraud investigation.</a:t>
            </a:r>
          </a:p>
        </p:txBody>
      </p:sp>
      <p:sp>
        <p:nvSpPr>
          <p:cNvPr id="4" name="TextBox 4"/>
          <p:cNvSpPr txBox="1"/>
          <p:nvPr/>
        </p:nvSpPr>
        <p:spPr>
          <a:xfrm>
            <a:off x="9375505" y="5609786"/>
            <a:ext cx="8115300" cy="4011325"/>
          </a:xfrm>
          <a:prstGeom prst="rect">
            <a:avLst/>
          </a:prstGeom>
        </p:spPr>
        <p:txBody>
          <a:bodyPr lIns="0" tIns="0" rIns="0" bIns="0" rtlCol="0" anchor="t">
            <a:spAutoFit/>
          </a:bodyPr>
          <a:lstStyle/>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Successfully detected fraud patterns</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Random Forest best performing model</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Helps reduce losses</a:t>
            </a:r>
          </a:p>
          <a:p>
            <a:pPr marL="823434" lvl="1" indent="-411717" algn="ctr">
              <a:lnSpc>
                <a:spcPts val="3966"/>
              </a:lnSpc>
              <a:spcBef>
                <a:spcPct val="0"/>
              </a:spcBef>
              <a:buFont typeface="Arial"/>
              <a:buChar char="•"/>
            </a:pPr>
            <a:r>
              <a:rPr lang="en-US" sz="3813" b="1">
                <a:solidFill>
                  <a:srgbClr val="FFFFFF"/>
                </a:solidFill>
                <a:latin typeface="Poppins Bold"/>
                <a:ea typeface="Poppins Bold"/>
                <a:cs typeface="Poppins Bold"/>
                <a:sym typeface="Poppins Bold"/>
              </a:rPr>
              <a:t>Useful for insurance companies</a:t>
            </a:r>
          </a:p>
          <a:p>
            <a:pPr algn="ctr">
              <a:lnSpc>
                <a:spcPts val="3966"/>
              </a:lnSpc>
              <a:spcBef>
                <a:spcPct val="0"/>
              </a:spcBef>
            </a:pPr>
            <a:endParaRPr lang="en-US" sz="3813" b="1">
              <a:solidFill>
                <a:srgbClr val="FFFFFF"/>
              </a:solidFill>
              <a:latin typeface="Poppins Bold"/>
              <a:ea typeface="Poppins Bold"/>
              <a:cs typeface="Poppins Bold"/>
              <a:sym typeface="Poppi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822174" y="2664624"/>
            <a:ext cx="4716281" cy="9081631"/>
            <a:chOff x="0" y="0"/>
            <a:chExt cx="824172" cy="1587018"/>
          </a:xfrm>
        </p:grpSpPr>
        <p:sp>
          <p:nvSpPr>
            <p:cNvPr id="3" name="Freeform 3"/>
            <p:cNvSpPr/>
            <p:nvPr/>
          </p:nvSpPr>
          <p:spPr>
            <a:xfrm>
              <a:off x="0" y="0"/>
              <a:ext cx="824172" cy="1587018"/>
            </a:xfrm>
            <a:custGeom>
              <a:avLst/>
              <a:gdLst/>
              <a:ahLst/>
              <a:cxnLst/>
              <a:rect l="l" t="t" r="r" b="b"/>
              <a:pathLst>
                <a:path w="824172" h="1587018">
                  <a:moveTo>
                    <a:pt x="37755" y="0"/>
                  </a:moveTo>
                  <a:lnTo>
                    <a:pt x="786417" y="0"/>
                  </a:lnTo>
                  <a:cubicBezTo>
                    <a:pt x="796430" y="0"/>
                    <a:pt x="806033" y="3978"/>
                    <a:pt x="813114" y="11058"/>
                  </a:cubicBezTo>
                  <a:cubicBezTo>
                    <a:pt x="820194" y="18139"/>
                    <a:pt x="824172" y="27742"/>
                    <a:pt x="824172" y="37755"/>
                  </a:cubicBezTo>
                  <a:lnTo>
                    <a:pt x="824172" y="1549263"/>
                  </a:lnTo>
                  <a:cubicBezTo>
                    <a:pt x="824172" y="1559276"/>
                    <a:pt x="820194" y="1568879"/>
                    <a:pt x="813114" y="1575960"/>
                  </a:cubicBezTo>
                  <a:cubicBezTo>
                    <a:pt x="806033" y="1583040"/>
                    <a:pt x="796430" y="1587018"/>
                    <a:pt x="786417" y="1587018"/>
                  </a:cubicBezTo>
                  <a:lnTo>
                    <a:pt x="37755" y="1587018"/>
                  </a:lnTo>
                  <a:cubicBezTo>
                    <a:pt x="27742" y="1587018"/>
                    <a:pt x="18139" y="1583040"/>
                    <a:pt x="11058" y="1575960"/>
                  </a:cubicBezTo>
                  <a:cubicBezTo>
                    <a:pt x="3978" y="1568879"/>
                    <a:pt x="0" y="1559276"/>
                    <a:pt x="0" y="1549263"/>
                  </a:cubicBezTo>
                  <a:lnTo>
                    <a:pt x="0" y="37755"/>
                  </a:lnTo>
                  <a:cubicBezTo>
                    <a:pt x="0" y="27742"/>
                    <a:pt x="3978" y="18139"/>
                    <a:pt x="11058" y="11058"/>
                  </a:cubicBezTo>
                  <a:cubicBezTo>
                    <a:pt x="18139" y="3978"/>
                    <a:pt x="27742" y="0"/>
                    <a:pt x="37755" y="0"/>
                  </a:cubicBezTo>
                  <a:close/>
                </a:path>
              </a:pathLst>
            </a:custGeom>
            <a:blipFill>
              <a:blip r:embed="rId2"/>
              <a:stretch>
                <a:fillRect l="-22209" r="-22209"/>
              </a:stretch>
            </a:blipFill>
          </p:spPr>
        </p:sp>
      </p:grpSp>
      <p:grpSp>
        <p:nvGrpSpPr>
          <p:cNvPr id="4" name="Group 4"/>
          <p:cNvGrpSpPr/>
          <p:nvPr/>
        </p:nvGrpSpPr>
        <p:grpSpPr>
          <a:xfrm>
            <a:off x="16249070" y="4638385"/>
            <a:ext cx="1010230" cy="101023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6" name="TextBox 6"/>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7" name="Group 7"/>
          <p:cNvGrpSpPr/>
          <p:nvPr/>
        </p:nvGrpSpPr>
        <p:grpSpPr>
          <a:xfrm>
            <a:off x="16381397" y="6183699"/>
            <a:ext cx="745577" cy="74557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0" name="Group 10"/>
          <p:cNvGrpSpPr/>
          <p:nvPr/>
        </p:nvGrpSpPr>
        <p:grpSpPr>
          <a:xfrm>
            <a:off x="16381397" y="3357724"/>
            <a:ext cx="745577" cy="7455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3" name="TextBox 13"/>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14" name="TextBox 14"/>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15" name="TextBox 15"/>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16" name="TextBox 16"/>
          <p:cNvSpPr txBox="1"/>
          <p:nvPr/>
        </p:nvSpPr>
        <p:spPr>
          <a:xfrm>
            <a:off x="989066" y="655938"/>
            <a:ext cx="6884370" cy="670577"/>
          </a:xfrm>
          <a:prstGeom prst="rect">
            <a:avLst/>
          </a:prstGeom>
        </p:spPr>
        <p:txBody>
          <a:bodyPr lIns="0" tIns="0" rIns="0" bIns="0" rtlCol="0" anchor="t">
            <a:spAutoFit/>
          </a:bodyPr>
          <a:lstStyle/>
          <a:p>
            <a:pPr algn="ctr">
              <a:lnSpc>
                <a:spcPts val="4883"/>
              </a:lnSpc>
              <a:spcBef>
                <a:spcPct val="0"/>
              </a:spcBef>
            </a:pPr>
            <a:r>
              <a:rPr lang="en-US" sz="4695" b="1">
                <a:solidFill>
                  <a:srgbClr val="FFFFFF"/>
                </a:solidFill>
                <a:latin typeface="Poppins Bold"/>
                <a:ea typeface="Poppins Bold"/>
                <a:cs typeface="Poppins Bold"/>
                <a:sym typeface="Poppins Bold"/>
              </a:rPr>
              <a:t> Future Enhancements</a:t>
            </a:r>
          </a:p>
        </p:txBody>
      </p:sp>
      <p:sp>
        <p:nvSpPr>
          <p:cNvPr id="17" name="TextBox 17"/>
          <p:cNvSpPr txBox="1"/>
          <p:nvPr/>
        </p:nvSpPr>
        <p:spPr>
          <a:xfrm>
            <a:off x="523585" y="2288384"/>
            <a:ext cx="8840068" cy="1303273"/>
          </a:xfrm>
          <a:prstGeom prst="rect">
            <a:avLst/>
          </a:prstGeom>
        </p:spPr>
        <p:txBody>
          <a:bodyPr lIns="0" tIns="0" rIns="0" bIns="0" rtlCol="0" anchor="t">
            <a:spAutoFit/>
          </a:bodyPr>
          <a:lstStyle/>
          <a:p>
            <a:pPr algn="ctr">
              <a:lnSpc>
                <a:spcPts val="3327"/>
              </a:lnSpc>
              <a:spcBef>
                <a:spcPct val="0"/>
              </a:spcBef>
            </a:pPr>
            <a:r>
              <a:rPr lang="en-US" sz="3199" b="1" dirty="0">
                <a:solidFill>
                  <a:srgbClr val="FFFFFF"/>
                </a:solidFill>
                <a:latin typeface="Poppins Bold"/>
                <a:ea typeface="Poppins Bold"/>
                <a:cs typeface="Poppins Bold"/>
                <a:sym typeface="Poppins Bold"/>
              </a:rPr>
              <a:t>Future improvements include adding real data sources</a:t>
            </a:r>
            <a:r>
              <a:rPr lang="en-US" sz="3199" b="1">
                <a:solidFill>
                  <a:srgbClr val="FFFFFF"/>
                </a:solidFill>
                <a:latin typeface="Poppins Bold"/>
                <a:ea typeface="Poppins Bold"/>
                <a:cs typeface="Poppins Bold"/>
                <a:sym typeface="Poppins Bold"/>
              </a:rPr>
              <a:t>, </a:t>
            </a:r>
            <a:r>
              <a:rPr lang="en-US" sz="3199" b="1" smtClean="0">
                <a:solidFill>
                  <a:srgbClr val="FFFFFF"/>
                </a:solidFill>
                <a:latin typeface="Poppins Bold"/>
                <a:ea typeface="Poppins Bold"/>
                <a:cs typeface="Poppins Bold"/>
                <a:sym typeface="Poppins Bold"/>
              </a:rPr>
              <a:t> </a:t>
            </a:r>
            <a:r>
              <a:rPr lang="en-US" sz="3199" b="1" dirty="0">
                <a:solidFill>
                  <a:srgbClr val="FFFFFF"/>
                </a:solidFill>
                <a:latin typeface="Poppins Bold"/>
                <a:ea typeface="Poppins Bold"/>
                <a:cs typeface="Poppins Bold"/>
                <a:sym typeface="Poppins Bold"/>
              </a:rPr>
              <a:t>and using advanced models </a:t>
            </a:r>
            <a:r>
              <a:rPr lang="en-US" sz="3199" b="1" dirty="0" smtClean="0">
                <a:solidFill>
                  <a:srgbClr val="FFFFFF"/>
                </a:solidFill>
                <a:latin typeface="Poppins Bold"/>
                <a:ea typeface="Poppins Bold"/>
                <a:cs typeface="Poppins Bold"/>
                <a:sym typeface="Poppins Bold"/>
              </a:rPr>
              <a:t>.</a:t>
            </a:r>
            <a:endParaRPr lang="en-US" sz="3199" b="1" dirty="0">
              <a:solidFill>
                <a:srgbClr val="FFFFFF"/>
              </a:solidFill>
              <a:latin typeface="Poppins Bold"/>
              <a:ea typeface="Poppins Bold"/>
              <a:cs typeface="Poppins Bold"/>
              <a:sym typeface="Poppins Bold"/>
            </a:endParaRPr>
          </a:p>
        </p:txBody>
      </p:sp>
      <p:sp>
        <p:nvSpPr>
          <p:cNvPr id="18" name="TextBox 18"/>
          <p:cNvSpPr txBox="1"/>
          <p:nvPr/>
        </p:nvSpPr>
        <p:spPr>
          <a:xfrm>
            <a:off x="989066" y="5433201"/>
            <a:ext cx="8115300" cy="3086422"/>
          </a:xfrm>
          <a:prstGeom prst="rect">
            <a:avLst/>
          </a:prstGeom>
        </p:spPr>
        <p:txBody>
          <a:bodyPr lIns="0" tIns="0" rIns="0" bIns="0" rtlCol="0" anchor="t">
            <a:spAutoFit/>
          </a:bodyPr>
          <a:lstStyle/>
          <a:p>
            <a:pPr marL="411717" lvl="1" algn="ctr">
              <a:lnSpc>
                <a:spcPts val="3966"/>
              </a:lnSpc>
              <a:spcBef>
                <a:spcPct val="0"/>
              </a:spcBef>
            </a:pPr>
            <a:endParaRPr lang="en-US" sz="3813" b="1" dirty="0">
              <a:solidFill>
                <a:srgbClr val="FFFFFF"/>
              </a:solidFill>
              <a:latin typeface="Poppins Bold"/>
              <a:ea typeface="Poppins Bold"/>
              <a:cs typeface="Poppins Bold"/>
              <a:sym typeface="Poppins Bold"/>
            </a:endParaRPr>
          </a:p>
          <a:p>
            <a:pPr marL="823434" lvl="1" indent="-411717" algn="ctr">
              <a:lnSpc>
                <a:spcPts val="3966"/>
              </a:lnSpc>
              <a:spcBef>
                <a:spcPct val="0"/>
              </a:spcBef>
              <a:buFont typeface="Arial"/>
              <a:buChar char="•"/>
            </a:pPr>
            <a:r>
              <a:rPr lang="en-US" sz="3813" b="1" dirty="0">
                <a:solidFill>
                  <a:srgbClr val="FFFFFF"/>
                </a:solidFill>
                <a:latin typeface="Poppins Bold"/>
                <a:ea typeface="Poppins Bold"/>
                <a:cs typeface="Poppins Bold"/>
                <a:sym typeface="Poppins Bold"/>
              </a:rPr>
              <a:t>More features</a:t>
            </a:r>
          </a:p>
          <a:p>
            <a:pPr marL="823434" lvl="1" indent="-411717" algn="ctr">
              <a:lnSpc>
                <a:spcPts val="3966"/>
              </a:lnSpc>
              <a:spcBef>
                <a:spcPct val="0"/>
              </a:spcBef>
              <a:buFont typeface="Arial"/>
              <a:buChar char="•"/>
            </a:pPr>
            <a:r>
              <a:rPr lang="en-US" sz="3813" b="1" dirty="0">
                <a:solidFill>
                  <a:srgbClr val="FFFFFF"/>
                </a:solidFill>
                <a:latin typeface="Poppins Bold"/>
                <a:ea typeface="Poppins Bold"/>
                <a:cs typeface="Poppins Bold"/>
                <a:sym typeface="Poppins Bold"/>
              </a:rPr>
              <a:t>Improved fraud interpretability</a:t>
            </a:r>
          </a:p>
          <a:p>
            <a:pPr marL="823434" lvl="1" indent="-411717" algn="ctr">
              <a:lnSpc>
                <a:spcPts val="3966"/>
              </a:lnSpc>
              <a:spcBef>
                <a:spcPct val="0"/>
              </a:spcBef>
              <a:buFont typeface="Arial"/>
              <a:buChar char="•"/>
            </a:pPr>
            <a:r>
              <a:rPr lang="en-US" sz="3813" b="1" dirty="0">
                <a:solidFill>
                  <a:srgbClr val="FFFFFF"/>
                </a:solidFill>
                <a:latin typeface="Poppins Bold"/>
                <a:ea typeface="Poppins Bold"/>
                <a:cs typeface="Poppins Bold"/>
                <a:sym typeface="Poppins Bold"/>
              </a:rPr>
              <a:t>Use of advanced ML models</a:t>
            </a:r>
          </a:p>
          <a:p>
            <a:pPr algn="ctr">
              <a:lnSpc>
                <a:spcPts val="3966"/>
              </a:lnSpc>
              <a:spcBef>
                <a:spcPct val="0"/>
              </a:spcBef>
            </a:pPr>
            <a:endParaRPr lang="en-US" sz="3813" b="1" dirty="0">
              <a:solidFill>
                <a:srgbClr val="FFFFFF"/>
              </a:solidFill>
              <a:latin typeface="Poppins Bold"/>
              <a:ea typeface="Poppins Bold"/>
              <a:cs typeface="Poppins Bold"/>
              <a:sym typeface="Poppi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900" r="-8900"/>
            </a:stretch>
          </a:blipFill>
        </p:spPr>
      </p:sp>
      <p:sp>
        <p:nvSpPr>
          <p:cNvPr id="3" name="TextBox 3"/>
          <p:cNvSpPr txBox="1"/>
          <p:nvPr/>
        </p:nvSpPr>
        <p:spPr>
          <a:xfrm>
            <a:off x="2053752" y="3424399"/>
            <a:ext cx="8166308" cy="1505122"/>
          </a:xfrm>
          <a:prstGeom prst="rect">
            <a:avLst/>
          </a:prstGeom>
        </p:spPr>
        <p:txBody>
          <a:bodyPr lIns="0" tIns="0" rIns="0" bIns="0" rtlCol="0" anchor="t">
            <a:spAutoFit/>
          </a:bodyPr>
          <a:lstStyle/>
          <a:p>
            <a:pPr algn="l">
              <a:lnSpc>
                <a:spcPts val="10732"/>
              </a:lnSpc>
            </a:pPr>
            <a:r>
              <a:rPr lang="en-US" sz="10319" b="1">
                <a:solidFill>
                  <a:srgbClr val="FFFFFF"/>
                </a:solidFill>
                <a:latin typeface="Poppins Bold"/>
                <a:ea typeface="Poppins Bold"/>
                <a:cs typeface="Poppins Bold"/>
                <a:sym typeface="Poppins Bold"/>
              </a:rPr>
              <a:t>Thank You</a:t>
            </a:r>
          </a:p>
        </p:txBody>
      </p:sp>
      <p:grpSp>
        <p:nvGrpSpPr>
          <p:cNvPr id="4" name="Group 4"/>
          <p:cNvGrpSpPr/>
          <p:nvPr/>
        </p:nvGrpSpPr>
        <p:grpSpPr>
          <a:xfrm>
            <a:off x="12348310" y="2560493"/>
            <a:ext cx="2632148" cy="2632148"/>
            <a:chOff x="0" y="0"/>
            <a:chExt cx="1652976" cy="1652976"/>
          </a:xfrm>
        </p:grpSpPr>
        <p:sp>
          <p:nvSpPr>
            <p:cNvPr id="5" name="Freeform 5"/>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6" name="TextBox 6"/>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506285" y="2713765"/>
            <a:ext cx="2316198" cy="2325603"/>
            <a:chOff x="0" y="0"/>
            <a:chExt cx="404756" cy="406400"/>
          </a:xfrm>
        </p:grpSpPr>
        <p:sp>
          <p:nvSpPr>
            <p:cNvPr id="8" name="Freeform 8"/>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3"/>
              <a:stretch>
                <a:fillRect l="-25351" r="-25351"/>
              </a:stretch>
            </a:blipFill>
          </p:spPr>
        </p:sp>
      </p:grpSp>
      <p:sp>
        <p:nvSpPr>
          <p:cNvPr id="9" name="TextBox 9"/>
          <p:cNvSpPr txBox="1"/>
          <p:nvPr/>
        </p:nvSpPr>
        <p:spPr>
          <a:xfrm>
            <a:off x="2053752" y="4880974"/>
            <a:ext cx="5098154" cy="425450"/>
          </a:xfrm>
          <a:prstGeom prst="rect">
            <a:avLst/>
          </a:prstGeom>
        </p:spPr>
        <p:txBody>
          <a:bodyPr lIns="0" tIns="0" rIns="0" bIns="0" rtlCol="0" anchor="t">
            <a:spAutoFit/>
          </a:bodyPr>
          <a:lstStyle/>
          <a:p>
            <a:pPr algn="just">
              <a:lnSpc>
                <a:spcPts val="3400"/>
              </a:lnSpc>
            </a:pPr>
            <a:r>
              <a:rPr lang="en-US" sz="2000" spc="644">
                <a:solidFill>
                  <a:srgbClr val="FFFFFF"/>
                </a:solidFill>
                <a:latin typeface="Poppins"/>
                <a:ea typeface="Poppins"/>
                <a:cs typeface="Poppins"/>
                <a:sym typeface="Poppins"/>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84083" flipH="1" flipV="1">
            <a:off x="4621206" y="3563465"/>
            <a:ext cx="5755537" cy="6731622"/>
          </a:xfrm>
          <a:custGeom>
            <a:avLst/>
            <a:gdLst/>
            <a:ahLst/>
            <a:cxnLst/>
            <a:rect l="l" t="t" r="r" b="b"/>
            <a:pathLst>
              <a:path w="5755537" h="6731622">
                <a:moveTo>
                  <a:pt x="5755536" y="6731622"/>
                </a:moveTo>
                <a:lnTo>
                  <a:pt x="0" y="6731622"/>
                </a:lnTo>
                <a:lnTo>
                  <a:pt x="0" y="0"/>
                </a:lnTo>
                <a:lnTo>
                  <a:pt x="5755536" y="0"/>
                </a:lnTo>
                <a:lnTo>
                  <a:pt x="5755536" y="6731622"/>
                </a:lnTo>
                <a:close/>
              </a:path>
            </a:pathLst>
          </a:custGeom>
          <a:blipFill>
            <a:blip r:embed="rId2">
              <a:alphaModFix amt="19999"/>
            </a:blip>
            <a:stretch>
              <a:fillRect/>
            </a:stretch>
          </a:blipFill>
        </p:spPr>
      </p:sp>
      <p:grpSp>
        <p:nvGrpSpPr>
          <p:cNvPr id="3" name="Group 3"/>
          <p:cNvGrpSpPr/>
          <p:nvPr/>
        </p:nvGrpSpPr>
        <p:grpSpPr>
          <a:xfrm>
            <a:off x="8888877" y="3071974"/>
            <a:ext cx="6378824" cy="2848756"/>
            <a:chOff x="0" y="0"/>
            <a:chExt cx="1100078" cy="491290"/>
          </a:xfrm>
        </p:grpSpPr>
        <p:sp>
          <p:nvSpPr>
            <p:cNvPr id="4" name="Freeform 4"/>
            <p:cNvSpPr/>
            <p:nvPr/>
          </p:nvSpPr>
          <p:spPr>
            <a:xfrm>
              <a:off x="0" y="0"/>
              <a:ext cx="1100078" cy="491290"/>
            </a:xfrm>
            <a:custGeom>
              <a:avLst/>
              <a:gdLst/>
              <a:ahLst/>
              <a:cxnLst/>
              <a:rect l="l" t="t" r="r" b="b"/>
              <a:pathLst>
                <a:path w="1100078" h="491290">
                  <a:moveTo>
                    <a:pt x="27915" y="0"/>
                  </a:moveTo>
                  <a:lnTo>
                    <a:pt x="1072163" y="0"/>
                  </a:lnTo>
                  <a:cubicBezTo>
                    <a:pt x="1087580" y="0"/>
                    <a:pt x="1100078" y="12498"/>
                    <a:pt x="1100078" y="27915"/>
                  </a:cubicBezTo>
                  <a:lnTo>
                    <a:pt x="1100078" y="463375"/>
                  </a:lnTo>
                  <a:cubicBezTo>
                    <a:pt x="1100078" y="478792"/>
                    <a:pt x="1087580" y="491290"/>
                    <a:pt x="1072163" y="491290"/>
                  </a:cubicBezTo>
                  <a:lnTo>
                    <a:pt x="27915" y="491290"/>
                  </a:lnTo>
                  <a:cubicBezTo>
                    <a:pt x="12498" y="491290"/>
                    <a:pt x="0" y="478792"/>
                    <a:pt x="0" y="463375"/>
                  </a:cubicBezTo>
                  <a:lnTo>
                    <a:pt x="0" y="27915"/>
                  </a:lnTo>
                  <a:cubicBezTo>
                    <a:pt x="0" y="12498"/>
                    <a:pt x="12498" y="0"/>
                    <a:pt x="27915" y="0"/>
                  </a:cubicBezTo>
                  <a:close/>
                </a:path>
              </a:pathLst>
            </a:custGeom>
            <a:blipFill>
              <a:blip r:embed="rId3"/>
              <a:stretch>
                <a:fillRect t="-24732" b="-24732"/>
              </a:stretch>
            </a:blipFill>
          </p:spPr>
        </p:sp>
      </p:grpSp>
      <p:grpSp>
        <p:nvGrpSpPr>
          <p:cNvPr id="5" name="Group 5"/>
          <p:cNvGrpSpPr/>
          <p:nvPr/>
        </p:nvGrpSpPr>
        <p:grpSpPr>
          <a:xfrm>
            <a:off x="10703750" y="4677529"/>
            <a:ext cx="2749078" cy="2749078"/>
            <a:chOff x="0" y="0"/>
            <a:chExt cx="1652976" cy="1652976"/>
          </a:xfrm>
        </p:grpSpPr>
        <p:sp>
          <p:nvSpPr>
            <p:cNvPr id="6" name="Freeform 6"/>
            <p:cNvSpPr/>
            <p:nvPr/>
          </p:nvSpPr>
          <p:spPr>
            <a:xfrm>
              <a:off x="0" y="0"/>
              <a:ext cx="1652976" cy="1652976"/>
            </a:xfrm>
            <a:custGeom>
              <a:avLst/>
              <a:gdLst/>
              <a:ahLst/>
              <a:cxnLst/>
              <a:rect l="l" t="t" r="r" b="b"/>
              <a:pathLst>
                <a:path w="1652976" h="1652976">
                  <a:moveTo>
                    <a:pt x="78766" y="0"/>
                  </a:moveTo>
                  <a:lnTo>
                    <a:pt x="1574210" y="0"/>
                  </a:lnTo>
                  <a:cubicBezTo>
                    <a:pt x="1617712" y="0"/>
                    <a:pt x="1652976" y="35265"/>
                    <a:pt x="1652976" y="78766"/>
                  </a:cubicBezTo>
                  <a:lnTo>
                    <a:pt x="1652976" y="1574210"/>
                  </a:lnTo>
                  <a:cubicBezTo>
                    <a:pt x="1652976" y="1617712"/>
                    <a:pt x="1617712" y="1652976"/>
                    <a:pt x="1574210" y="1652976"/>
                  </a:cubicBezTo>
                  <a:lnTo>
                    <a:pt x="78766" y="1652976"/>
                  </a:lnTo>
                  <a:cubicBezTo>
                    <a:pt x="35265" y="1652976"/>
                    <a:pt x="0" y="1617712"/>
                    <a:pt x="0" y="1574210"/>
                  </a:cubicBezTo>
                  <a:lnTo>
                    <a:pt x="0" y="78766"/>
                  </a:lnTo>
                  <a:cubicBezTo>
                    <a:pt x="0" y="35265"/>
                    <a:pt x="35265" y="0"/>
                    <a:pt x="787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7" name="TextBox 7"/>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188382" y="543259"/>
            <a:ext cx="6669234" cy="1018507"/>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Introduction</a:t>
            </a:r>
          </a:p>
        </p:txBody>
      </p:sp>
      <p:sp>
        <p:nvSpPr>
          <p:cNvPr id="9" name="TextBox 9"/>
          <p:cNvSpPr txBox="1"/>
          <p:nvPr/>
        </p:nvSpPr>
        <p:spPr>
          <a:xfrm>
            <a:off x="1188382" y="1905113"/>
            <a:ext cx="5700495" cy="4930775"/>
          </a:xfrm>
          <a:prstGeom prst="rect">
            <a:avLst/>
          </a:prstGeom>
        </p:spPr>
        <p:txBody>
          <a:bodyPr lIns="0" tIns="0" rIns="0" bIns="0" rtlCol="0" anchor="t">
            <a:spAutoFit/>
          </a:bodyPr>
          <a:lstStyle/>
          <a:p>
            <a:pPr algn="just">
              <a:lnSpc>
                <a:spcPts val="3909"/>
              </a:lnSpc>
            </a:pPr>
            <a:r>
              <a:rPr lang="en-US" sz="2299">
                <a:solidFill>
                  <a:srgbClr val="FFFFFF"/>
                </a:solidFill>
                <a:latin typeface="Poppins"/>
                <a:ea typeface="Poppins"/>
                <a:cs typeface="Poppins"/>
                <a:sym typeface="Poppins"/>
              </a:rPr>
              <a:t>Insurance fraud happens when someone submits a false or exaggerated claim to receive money illegally. This creates financial loss for insurance companies, increases premium costs for genuine customers, and causes processing delays. Detecting fraud early helps organizations take necessary action and maintain fair business practices.</a:t>
            </a:r>
          </a:p>
        </p:txBody>
      </p:sp>
      <p:grpSp>
        <p:nvGrpSpPr>
          <p:cNvPr id="10" name="Group 10"/>
          <p:cNvGrpSpPr/>
          <p:nvPr/>
        </p:nvGrpSpPr>
        <p:grpSpPr>
          <a:xfrm>
            <a:off x="10868743" y="4837611"/>
            <a:ext cx="2419092" cy="2428916"/>
            <a:chOff x="0" y="0"/>
            <a:chExt cx="404756" cy="406400"/>
          </a:xfrm>
        </p:grpSpPr>
        <p:sp>
          <p:nvSpPr>
            <p:cNvPr id="11" name="Freeform 11"/>
            <p:cNvSpPr/>
            <p:nvPr/>
          </p:nvSpPr>
          <p:spPr>
            <a:xfrm>
              <a:off x="0" y="0"/>
              <a:ext cx="404756" cy="406400"/>
            </a:xfrm>
            <a:custGeom>
              <a:avLst/>
              <a:gdLst/>
              <a:ahLst/>
              <a:cxnLst/>
              <a:rect l="l" t="t" r="r" b="b"/>
              <a:pathLst>
                <a:path w="404756" h="406400">
                  <a:moveTo>
                    <a:pt x="73608" y="0"/>
                  </a:moveTo>
                  <a:lnTo>
                    <a:pt x="331148" y="0"/>
                  </a:lnTo>
                  <a:cubicBezTo>
                    <a:pt x="350671" y="0"/>
                    <a:pt x="369393" y="7755"/>
                    <a:pt x="383197" y="21559"/>
                  </a:cubicBezTo>
                  <a:cubicBezTo>
                    <a:pt x="397001" y="35363"/>
                    <a:pt x="404756" y="54086"/>
                    <a:pt x="404756" y="73608"/>
                  </a:cubicBezTo>
                  <a:lnTo>
                    <a:pt x="404756" y="332792"/>
                  </a:lnTo>
                  <a:cubicBezTo>
                    <a:pt x="404756" y="352314"/>
                    <a:pt x="397001" y="371037"/>
                    <a:pt x="383197" y="384841"/>
                  </a:cubicBezTo>
                  <a:cubicBezTo>
                    <a:pt x="369393" y="398645"/>
                    <a:pt x="350671" y="406400"/>
                    <a:pt x="331148" y="406400"/>
                  </a:cubicBezTo>
                  <a:lnTo>
                    <a:pt x="73608" y="406400"/>
                  </a:lnTo>
                  <a:cubicBezTo>
                    <a:pt x="54086" y="406400"/>
                    <a:pt x="35363" y="398645"/>
                    <a:pt x="21559" y="384841"/>
                  </a:cubicBezTo>
                  <a:cubicBezTo>
                    <a:pt x="7755" y="371037"/>
                    <a:pt x="0" y="352314"/>
                    <a:pt x="0" y="332792"/>
                  </a:cubicBezTo>
                  <a:lnTo>
                    <a:pt x="0" y="73608"/>
                  </a:lnTo>
                  <a:cubicBezTo>
                    <a:pt x="0" y="54086"/>
                    <a:pt x="7755" y="35363"/>
                    <a:pt x="21559" y="21559"/>
                  </a:cubicBezTo>
                  <a:cubicBezTo>
                    <a:pt x="35363" y="7755"/>
                    <a:pt x="54086" y="0"/>
                    <a:pt x="73608" y="0"/>
                  </a:cubicBezTo>
                  <a:close/>
                </a:path>
              </a:pathLst>
            </a:custGeom>
            <a:blipFill>
              <a:blip r:embed="rId4"/>
              <a:stretch>
                <a:fillRect t="-24743" b="-24743"/>
              </a:stretch>
            </a:blipFill>
          </p:spPr>
        </p:sp>
      </p:grpSp>
      <p:grpSp>
        <p:nvGrpSpPr>
          <p:cNvPr id="12" name="Group 12"/>
          <p:cNvGrpSpPr/>
          <p:nvPr/>
        </p:nvGrpSpPr>
        <p:grpSpPr>
          <a:xfrm>
            <a:off x="16249070" y="4638385"/>
            <a:ext cx="1010230" cy="101023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4" name="TextBox 14"/>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5" name="TextBox 15"/>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grpSp>
        <p:nvGrpSpPr>
          <p:cNvPr id="16" name="Group 16"/>
          <p:cNvGrpSpPr/>
          <p:nvPr/>
        </p:nvGrpSpPr>
        <p:grpSpPr>
          <a:xfrm>
            <a:off x="16381397" y="6183699"/>
            <a:ext cx="745577" cy="7455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8" name="TextBox 1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9" name="TextBox 19"/>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grpSp>
        <p:nvGrpSpPr>
          <p:cNvPr id="20" name="Group 20"/>
          <p:cNvGrpSpPr/>
          <p:nvPr/>
        </p:nvGrpSpPr>
        <p:grpSpPr>
          <a:xfrm>
            <a:off x="16381397" y="3357724"/>
            <a:ext cx="745577" cy="7455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22" name="TextBox 2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23" name="TextBox 23"/>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24" name="TextBox 24"/>
          <p:cNvSpPr txBox="1"/>
          <p:nvPr/>
        </p:nvSpPr>
        <p:spPr>
          <a:xfrm>
            <a:off x="829740" y="7123651"/>
            <a:ext cx="6669234" cy="2652262"/>
          </a:xfrm>
          <a:prstGeom prst="rect">
            <a:avLst/>
          </a:prstGeom>
        </p:spPr>
        <p:txBody>
          <a:bodyPr lIns="0" tIns="0" rIns="0" bIns="0" rtlCol="0" anchor="t">
            <a:spAutoFit/>
          </a:bodyPr>
          <a:lstStyle/>
          <a:p>
            <a:pPr marL="535883" lvl="1" indent="-267941" algn="just">
              <a:lnSpc>
                <a:spcPts val="4219"/>
              </a:lnSpc>
              <a:buFont typeface="Arial"/>
              <a:buChar char="•"/>
            </a:pPr>
            <a:r>
              <a:rPr lang="en-US" sz="2482">
                <a:solidFill>
                  <a:srgbClr val="FFFFFF"/>
                </a:solidFill>
                <a:latin typeface="Poppins"/>
                <a:ea typeface="Poppins"/>
                <a:cs typeface="Poppins"/>
                <a:sym typeface="Poppins"/>
              </a:rPr>
              <a:t>False claims create financial loss</a:t>
            </a:r>
          </a:p>
          <a:p>
            <a:pPr marL="535883" lvl="1" indent="-267941" algn="just">
              <a:lnSpc>
                <a:spcPts val="4219"/>
              </a:lnSpc>
              <a:buFont typeface="Arial"/>
              <a:buChar char="•"/>
            </a:pPr>
            <a:r>
              <a:rPr lang="en-US" sz="2482">
                <a:solidFill>
                  <a:srgbClr val="FFFFFF"/>
                </a:solidFill>
                <a:latin typeface="Poppins"/>
                <a:ea typeface="Poppins"/>
                <a:cs typeface="Poppins"/>
                <a:sym typeface="Poppins"/>
              </a:rPr>
              <a:t>Affects premium rates</a:t>
            </a:r>
          </a:p>
          <a:p>
            <a:pPr marL="535883" lvl="1" indent="-267941" algn="just">
              <a:lnSpc>
                <a:spcPts val="4219"/>
              </a:lnSpc>
              <a:buFont typeface="Arial"/>
              <a:buChar char="•"/>
            </a:pPr>
            <a:r>
              <a:rPr lang="en-US" sz="2482">
                <a:solidFill>
                  <a:srgbClr val="FFFFFF"/>
                </a:solidFill>
                <a:latin typeface="Poppins"/>
                <a:ea typeface="Poppins"/>
                <a:cs typeface="Poppins"/>
                <a:sym typeface="Poppins"/>
              </a:rPr>
              <a:t>Delay in genuine claim processing</a:t>
            </a:r>
          </a:p>
          <a:p>
            <a:pPr marL="535883" lvl="1" indent="-267941" algn="just">
              <a:lnSpc>
                <a:spcPts val="4219"/>
              </a:lnSpc>
              <a:buFont typeface="Arial"/>
              <a:buChar char="•"/>
            </a:pPr>
            <a:r>
              <a:rPr lang="en-US" sz="2482">
                <a:solidFill>
                  <a:srgbClr val="FFFFFF"/>
                </a:solidFill>
                <a:latin typeface="Poppins"/>
                <a:ea typeface="Poppins"/>
                <a:cs typeface="Poppins"/>
                <a:sym typeface="Poppins"/>
              </a:rPr>
              <a:t>Fraud detection supports efficiency</a:t>
            </a:r>
          </a:p>
          <a:p>
            <a:pPr algn="just">
              <a:lnSpc>
                <a:spcPts val="4219"/>
              </a:lnSpc>
            </a:pPr>
            <a:endParaRPr lang="en-US" sz="2482">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84083">
            <a:off x="1691341" y="-1403373"/>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2">
              <a:alphaModFix amt="19999"/>
            </a:blip>
            <a:stretch>
              <a:fillRect/>
            </a:stretch>
          </a:blipFill>
        </p:spPr>
      </p:sp>
      <p:sp>
        <p:nvSpPr>
          <p:cNvPr id="3" name="TextBox 3"/>
          <p:cNvSpPr txBox="1"/>
          <p:nvPr/>
        </p:nvSpPr>
        <p:spPr>
          <a:xfrm>
            <a:off x="1328352" y="391926"/>
            <a:ext cx="5946401" cy="774447"/>
          </a:xfrm>
          <a:prstGeom prst="rect">
            <a:avLst/>
          </a:prstGeom>
        </p:spPr>
        <p:txBody>
          <a:bodyPr lIns="0" tIns="0" rIns="0" bIns="0" rtlCol="0" anchor="t">
            <a:spAutoFit/>
          </a:bodyPr>
          <a:lstStyle/>
          <a:p>
            <a:pPr algn="l">
              <a:lnSpc>
                <a:spcPts val="5512"/>
              </a:lnSpc>
            </a:pPr>
            <a:r>
              <a:rPr lang="en-US" sz="5300" b="1">
                <a:solidFill>
                  <a:srgbClr val="FFFFFF"/>
                </a:solidFill>
                <a:latin typeface="Poppins Bold"/>
                <a:ea typeface="Poppins Bold"/>
                <a:cs typeface="Poppins Bold"/>
                <a:sym typeface="Poppins Bold"/>
              </a:rPr>
              <a:t>Project Objective</a:t>
            </a:r>
          </a:p>
        </p:txBody>
      </p:sp>
      <p:grpSp>
        <p:nvGrpSpPr>
          <p:cNvPr id="4" name="Group 4"/>
          <p:cNvGrpSpPr/>
          <p:nvPr/>
        </p:nvGrpSpPr>
        <p:grpSpPr>
          <a:xfrm>
            <a:off x="8334438" y="2353375"/>
            <a:ext cx="11020481" cy="3171125"/>
            <a:chOff x="0" y="0"/>
            <a:chExt cx="1707361" cy="491290"/>
          </a:xfrm>
        </p:grpSpPr>
        <p:sp>
          <p:nvSpPr>
            <p:cNvPr id="5" name="Freeform 5"/>
            <p:cNvSpPr/>
            <p:nvPr/>
          </p:nvSpPr>
          <p:spPr>
            <a:xfrm>
              <a:off x="0" y="0"/>
              <a:ext cx="1707361" cy="491290"/>
            </a:xfrm>
            <a:custGeom>
              <a:avLst/>
              <a:gdLst/>
              <a:ahLst/>
              <a:cxnLst/>
              <a:rect l="l" t="t" r="r" b="b"/>
              <a:pathLst>
                <a:path w="1707361" h="491290">
                  <a:moveTo>
                    <a:pt x="16158" y="0"/>
                  </a:moveTo>
                  <a:lnTo>
                    <a:pt x="1691203" y="0"/>
                  </a:lnTo>
                  <a:cubicBezTo>
                    <a:pt x="1695489" y="0"/>
                    <a:pt x="1699598" y="1702"/>
                    <a:pt x="1702628" y="4732"/>
                  </a:cubicBezTo>
                  <a:cubicBezTo>
                    <a:pt x="1705659" y="7763"/>
                    <a:pt x="1707361" y="11872"/>
                    <a:pt x="1707361" y="16158"/>
                  </a:cubicBezTo>
                  <a:lnTo>
                    <a:pt x="1707361" y="475133"/>
                  </a:lnTo>
                  <a:cubicBezTo>
                    <a:pt x="1707361" y="479418"/>
                    <a:pt x="1705659" y="483528"/>
                    <a:pt x="1702628" y="486558"/>
                  </a:cubicBezTo>
                  <a:cubicBezTo>
                    <a:pt x="1699598" y="489588"/>
                    <a:pt x="1695489" y="491290"/>
                    <a:pt x="1691203" y="491290"/>
                  </a:cubicBezTo>
                  <a:lnTo>
                    <a:pt x="16158" y="491290"/>
                  </a:lnTo>
                  <a:cubicBezTo>
                    <a:pt x="11872" y="491290"/>
                    <a:pt x="7763" y="489588"/>
                    <a:pt x="4732" y="486558"/>
                  </a:cubicBezTo>
                  <a:cubicBezTo>
                    <a:pt x="1702" y="483528"/>
                    <a:pt x="0" y="479418"/>
                    <a:pt x="0" y="475133"/>
                  </a:cubicBezTo>
                  <a:lnTo>
                    <a:pt x="0" y="16158"/>
                  </a:lnTo>
                  <a:cubicBezTo>
                    <a:pt x="0" y="11872"/>
                    <a:pt x="1702" y="7763"/>
                    <a:pt x="4732" y="4732"/>
                  </a:cubicBezTo>
                  <a:cubicBezTo>
                    <a:pt x="7763" y="1702"/>
                    <a:pt x="11872" y="0"/>
                    <a:pt x="16158" y="0"/>
                  </a:cubicBezTo>
                  <a:close/>
                </a:path>
              </a:pathLst>
            </a:custGeom>
            <a:blipFill>
              <a:blip r:embed="rId3"/>
              <a:stretch>
                <a:fillRect t="-52737" b="-52737"/>
              </a:stretch>
            </a:blipFill>
          </p:spPr>
        </p:sp>
      </p:grpSp>
      <p:sp>
        <p:nvSpPr>
          <p:cNvPr id="6" name="TextBox 6"/>
          <p:cNvSpPr txBox="1"/>
          <p:nvPr/>
        </p:nvSpPr>
        <p:spPr>
          <a:xfrm>
            <a:off x="1094607" y="2200975"/>
            <a:ext cx="6949006" cy="3467101"/>
          </a:xfrm>
          <a:prstGeom prst="rect">
            <a:avLst/>
          </a:prstGeom>
        </p:spPr>
        <p:txBody>
          <a:bodyPr lIns="0" tIns="0" rIns="0" bIns="0" rtlCol="0" anchor="t">
            <a:spAutoFit/>
          </a:bodyPr>
          <a:lstStyle/>
          <a:p>
            <a:pPr algn="just">
              <a:lnSpc>
                <a:spcPts val="4589"/>
              </a:lnSpc>
            </a:pPr>
            <a:r>
              <a:rPr lang="en-US" sz="2699">
                <a:solidFill>
                  <a:srgbClr val="FFFFFF"/>
                </a:solidFill>
                <a:latin typeface="Poppins"/>
                <a:ea typeface="Poppins"/>
                <a:cs typeface="Poppins"/>
                <a:sym typeface="Poppins"/>
              </a:rPr>
              <a:t>The main goal of this project is to identify fraudulent insurance claims using machine learning. The project aims to analyze customer and claim details and predict whether a given record is fraud or not.</a:t>
            </a:r>
          </a:p>
        </p:txBody>
      </p:sp>
      <p:sp>
        <p:nvSpPr>
          <p:cNvPr id="7" name="TextBox 7"/>
          <p:cNvSpPr txBox="1"/>
          <p:nvPr/>
        </p:nvSpPr>
        <p:spPr>
          <a:xfrm>
            <a:off x="827050" y="6171622"/>
            <a:ext cx="7216563" cy="3398344"/>
          </a:xfrm>
          <a:prstGeom prst="rect">
            <a:avLst/>
          </a:prstGeom>
        </p:spPr>
        <p:txBody>
          <a:bodyPr lIns="0" tIns="0" rIns="0" bIns="0" rtlCol="0" anchor="t">
            <a:spAutoFit/>
          </a:bodyPr>
          <a:lstStyle/>
          <a:p>
            <a:pPr marL="577964" lvl="1" indent="-288982" algn="just">
              <a:lnSpc>
                <a:spcPts val="4550"/>
              </a:lnSpc>
              <a:buFont typeface="Arial"/>
              <a:buChar char="•"/>
            </a:pPr>
            <a:r>
              <a:rPr lang="en-US" sz="2676">
                <a:solidFill>
                  <a:srgbClr val="FFFFFF"/>
                </a:solidFill>
                <a:latin typeface="Poppins"/>
                <a:ea typeface="Poppins"/>
                <a:cs typeface="Poppins"/>
                <a:sym typeface="Poppins"/>
              </a:rPr>
              <a:t> Predict fraudulent claims</a:t>
            </a:r>
          </a:p>
          <a:p>
            <a:pPr marL="534785" lvl="1" indent="-267392" algn="just">
              <a:lnSpc>
                <a:spcPts val="4210"/>
              </a:lnSpc>
              <a:buFont typeface="Arial"/>
              <a:buChar char="•"/>
            </a:pPr>
            <a:r>
              <a:rPr lang="en-US" sz="2477">
                <a:solidFill>
                  <a:srgbClr val="FFFFFF"/>
                </a:solidFill>
                <a:latin typeface="Poppins"/>
                <a:ea typeface="Poppins"/>
                <a:cs typeface="Poppins"/>
                <a:sym typeface="Poppins"/>
              </a:rPr>
              <a:t>Improve fraud detection accuracy</a:t>
            </a:r>
          </a:p>
          <a:p>
            <a:pPr marL="599553" lvl="1" indent="-299777" algn="just">
              <a:lnSpc>
                <a:spcPts val="4720"/>
              </a:lnSpc>
              <a:buFont typeface="Arial"/>
              <a:buChar char="•"/>
            </a:pPr>
            <a:r>
              <a:rPr lang="en-US" sz="2776">
                <a:solidFill>
                  <a:srgbClr val="FFFFFF"/>
                </a:solidFill>
                <a:latin typeface="Poppins"/>
                <a:ea typeface="Poppins"/>
                <a:cs typeface="Poppins"/>
                <a:sym typeface="Poppins"/>
              </a:rPr>
              <a:t>Analyse customer, policy, and incident data</a:t>
            </a:r>
          </a:p>
          <a:p>
            <a:pPr marL="534785" lvl="1" indent="-267392" algn="just">
              <a:lnSpc>
                <a:spcPts val="4210"/>
              </a:lnSpc>
              <a:buFont typeface="Arial"/>
              <a:buChar char="•"/>
            </a:pPr>
            <a:r>
              <a:rPr lang="en-US" sz="2477">
                <a:solidFill>
                  <a:srgbClr val="FFFFFF"/>
                </a:solidFill>
                <a:latin typeface="Poppins"/>
                <a:ea typeface="Poppins"/>
                <a:cs typeface="Poppins"/>
                <a:sym typeface="Poppins"/>
              </a:rPr>
              <a:t>Build a reliable predictive model</a:t>
            </a:r>
          </a:p>
          <a:p>
            <a:pPr algn="just">
              <a:lnSpc>
                <a:spcPts val="4740"/>
              </a:lnSpc>
            </a:pPr>
            <a:endParaRPr lang="en-US" sz="2477">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66896" y="1297350"/>
            <a:ext cx="6856090" cy="851282"/>
          </a:xfrm>
          <a:prstGeom prst="rect">
            <a:avLst/>
          </a:prstGeom>
        </p:spPr>
        <p:txBody>
          <a:bodyPr lIns="0" tIns="0" rIns="0" bIns="0" rtlCol="0" anchor="t">
            <a:spAutoFit/>
          </a:bodyPr>
          <a:lstStyle/>
          <a:p>
            <a:pPr algn="l">
              <a:lnSpc>
                <a:spcPts val="6032"/>
              </a:lnSpc>
            </a:pPr>
            <a:r>
              <a:rPr lang="en-US" sz="5800" b="1">
                <a:solidFill>
                  <a:srgbClr val="FFFFFF"/>
                </a:solidFill>
                <a:latin typeface="Poppins Bold"/>
                <a:ea typeface="Poppins Bold"/>
                <a:cs typeface="Poppins Bold"/>
                <a:sym typeface="Poppins Bold"/>
              </a:rPr>
              <a:t>Dataset Overview</a:t>
            </a:r>
          </a:p>
        </p:txBody>
      </p:sp>
      <p:grpSp>
        <p:nvGrpSpPr>
          <p:cNvPr id="3" name="Group 3"/>
          <p:cNvGrpSpPr/>
          <p:nvPr/>
        </p:nvGrpSpPr>
        <p:grpSpPr>
          <a:xfrm>
            <a:off x="10259946" y="2148632"/>
            <a:ext cx="4834841" cy="8423951"/>
            <a:chOff x="0" y="0"/>
            <a:chExt cx="726717" cy="1266190"/>
          </a:xfrm>
        </p:grpSpPr>
        <p:sp>
          <p:nvSpPr>
            <p:cNvPr id="4" name="Freeform 4"/>
            <p:cNvSpPr/>
            <p:nvPr/>
          </p:nvSpPr>
          <p:spPr>
            <a:xfrm>
              <a:off x="0" y="0"/>
              <a:ext cx="726717" cy="1266190"/>
            </a:xfrm>
            <a:custGeom>
              <a:avLst/>
              <a:gdLst/>
              <a:ahLst/>
              <a:cxnLst/>
              <a:rect l="l" t="t" r="r" b="b"/>
              <a:pathLst>
                <a:path w="726717" h="1266190">
                  <a:moveTo>
                    <a:pt x="36829" y="0"/>
                  </a:moveTo>
                  <a:lnTo>
                    <a:pt x="689887" y="0"/>
                  </a:lnTo>
                  <a:cubicBezTo>
                    <a:pt x="699655" y="0"/>
                    <a:pt x="709023" y="3880"/>
                    <a:pt x="715930" y="10787"/>
                  </a:cubicBezTo>
                  <a:cubicBezTo>
                    <a:pt x="722837" y="17694"/>
                    <a:pt x="726717" y="27062"/>
                    <a:pt x="726717" y="36829"/>
                  </a:cubicBezTo>
                  <a:lnTo>
                    <a:pt x="726717" y="1229361"/>
                  </a:lnTo>
                  <a:cubicBezTo>
                    <a:pt x="726717" y="1249701"/>
                    <a:pt x="710228" y="1266190"/>
                    <a:pt x="689887" y="1266190"/>
                  </a:cubicBezTo>
                  <a:lnTo>
                    <a:pt x="36829" y="1266190"/>
                  </a:lnTo>
                  <a:cubicBezTo>
                    <a:pt x="16489" y="1266190"/>
                    <a:pt x="0" y="1249701"/>
                    <a:pt x="0" y="1229361"/>
                  </a:cubicBezTo>
                  <a:lnTo>
                    <a:pt x="0" y="36829"/>
                  </a:lnTo>
                  <a:cubicBezTo>
                    <a:pt x="0" y="16489"/>
                    <a:pt x="16489" y="0"/>
                    <a:pt x="36829" y="0"/>
                  </a:cubicBezTo>
                  <a:close/>
                </a:path>
              </a:pathLst>
            </a:custGeom>
            <a:blipFill>
              <a:blip r:embed="rId2"/>
              <a:stretch>
                <a:fillRect l="-8041" r="-8041"/>
              </a:stretch>
            </a:blipFill>
          </p:spPr>
        </p:sp>
      </p:grpSp>
      <p:sp>
        <p:nvSpPr>
          <p:cNvPr id="5" name="TextBox 5"/>
          <p:cNvSpPr txBox="1"/>
          <p:nvPr/>
        </p:nvSpPr>
        <p:spPr>
          <a:xfrm>
            <a:off x="1866896" y="2688654"/>
            <a:ext cx="6831717" cy="3495045"/>
          </a:xfrm>
          <a:prstGeom prst="rect">
            <a:avLst/>
          </a:prstGeom>
        </p:spPr>
        <p:txBody>
          <a:bodyPr lIns="0" tIns="0" rIns="0" bIns="0" rtlCol="0" anchor="t">
            <a:spAutoFit/>
          </a:bodyPr>
          <a:lstStyle/>
          <a:p>
            <a:pPr algn="just">
              <a:lnSpc>
                <a:spcPts val="4635"/>
              </a:lnSpc>
            </a:pPr>
            <a:r>
              <a:rPr lang="en-US" sz="2726">
                <a:solidFill>
                  <a:srgbClr val="F4F4F4"/>
                </a:solidFill>
                <a:latin typeface="Poppins"/>
                <a:ea typeface="Poppins"/>
                <a:cs typeface="Poppins"/>
                <a:sym typeface="Poppins"/>
              </a:rPr>
              <a:t>The dataset used contains 1000 records with 40 attributes. It includes policy-related details, customer information, incident data, and fraud status. The target variable indicates whether the claim was fraudulent</a:t>
            </a:r>
          </a:p>
        </p:txBody>
      </p:sp>
      <p:grpSp>
        <p:nvGrpSpPr>
          <p:cNvPr id="6" name="Group 6"/>
          <p:cNvGrpSpPr/>
          <p:nvPr/>
        </p:nvGrpSpPr>
        <p:grpSpPr>
          <a:xfrm>
            <a:off x="16249070" y="4638385"/>
            <a:ext cx="1010230" cy="10102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9" name="TextBox 9"/>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grpSp>
        <p:nvGrpSpPr>
          <p:cNvPr id="10" name="Group 10"/>
          <p:cNvGrpSpPr/>
          <p:nvPr/>
        </p:nvGrpSpPr>
        <p:grpSpPr>
          <a:xfrm>
            <a:off x="16381397" y="6183699"/>
            <a:ext cx="745577" cy="7455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3" name="TextBox 13"/>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grpSp>
        <p:nvGrpSpPr>
          <p:cNvPr id="14" name="Group 14"/>
          <p:cNvGrpSpPr/>
          <p:nvPr/>
        </p:nvGrpSpPr>
        <p:grpSpPr>
          <a:xfrm>
            <a:off x="16381397" y="3357724"/>
            <a:ext cx="745577" cy="7455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6" name="TextBox 16"/>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7" name="TextBox 17"/>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18" name="Freeform 18"/>
          <p:cNvSpPr/>
          <p:nvPr/>
        </p:nvSpPr>
        <p:spPr>
          <a:xfrm rot="1184083">
            <a:off x="8371753" y="-3067579"/>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3">
              <a:alphaModFix amt="19999"/>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13469" y="6705780"/>
            <a:ext cx="5511282" cy="2866390"/>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Dataset Attributes Examples</a:t>
            </a:r>
          </a:p>
        </p:txBody>
      </p:sp>
      <p:grpSp>
        <p:nvGrpSpPr>
          <p:cNvPr id="3" name="Group 3"/>
          <p:cNvGrpSpPr/>
          <p:nvPr/>
        </p:nvGrpSpPr>
        <p:grpSpPr>
          <a:xfrm>
            <a:off x="-707435" y="2060444"/>
            <a:ext cx="19702870" cy="3923023"/>
            <a:chOff x="0" y="0"/>
            <a:chExt cx="3052490" cy="607779"/>
          </a:xfrm>
        </p:grpSpPr>
        <p:sp>
          <p:nvSpPr>
            <p:cNvPr id="4" name="Freeform 4"/>
            <p:cNvSpPr/>
            <p:nvPr/>
          </p:nvSpPr>
          <p:spPr>
            <a:xfrm>
              <a:off x="0" y="0"/>
              <a:ext cx="3052490" cy="607779"/>
            </a:xfrm>
            <a:custGeom>
              <a:avLst/>
              <a:gdLst/>
              <a:ahLst/>
              <a:cxnLst/>
              <a:rect l="l" t="t" r="r" b="b"/>
              <a:pathLst>
                <a:path w="3052490" h="607779">
                  <a:moveTo>
                    <a:pt x="9037" y="0"/>
                  </a:moveTo>
                  <a:lnTo>
                    <a:pt x="3043453" y="0"/>
                  </a:lnTo>
                  <a:cubicBezTo>
                    <a:pt x="3048444" y="0"/>
                    <a:pt x="3052490" y="4046"/>
                    <a:pt x="3052490" y="9037"/>
                  </a:cubicBezTo>
                  <a:lnTo>
                    <a:pt x="3052490" y="598741"/>
                  </a:lnTo>
                  <a:cubicBezTo>
                    <a:pt x="3052490" y="603733"/>
                    <a:pt x="3048444" y="607779"/>
                    <a:pt x="3043453" y="607779"/>
                  </a:cubicBezTo>
                  <a:lnTo>
                    <a:pt x="9037" y="607779"/>
                  </a:lnTo>
                  <a:cubicBezTo>
                    <a:pt x="4046" y="607779"/>
                    <a:pt x="0" y="603733"/>
                    <a:pt x="0" y="598741"/>
                  </a:cubicBezTo>
                  <a:lnTo>
                    <a:pt x="0" y="9037"/>
                  </a:lnTo>
                  <a:cubicBezTo>
                    <a:pt x="0" y="4046"/>
                    <a:pt x="4046" y="0"/>
                    <a:pt x="9037" y="0"/>
                  </a:cubicBezTo>
                  <a:close/>
                </a:path>
              </a:pathLst>
            </a:custGeom>
            <a:blipFill>
              <a:blip r:embed="rId2"/>
              <a:stretch>
                <a:fillRect t="-138338" b="-138338"/>
              </a:stretch>
            </a:blipFill>
          </p:spPr>
        </p:sp>
      </p:grpSp>
      <p:grpSp>
        <p:nvGrpSpPr>
          <p:cNvPr id="5" name="Group 5"/>
          <p:cNvGrpSpPr/>
          <p:nvPr/>
        </p:nvGrpSpPr>
        <p:grpSpPr>
          <a:xfrm>
            <a:off x="8334438" y="5192810"/>
            <a:ext cx="8334953" cy="2740190"/>
            <a:chOff x="0" y="0"/>
            <a:chExt cx="4502198" cy="1480138"/>
          </a:xfrm>
        </p:grpSpPr>
        <p:sp>
          <p:nvSpPr>
            <p:cNvPr id="6" name="Freeform 6"/>
            <p:cNvSpPr/>
            <p:nvPr/>
          </p:nvSpPr>
          <p:spPr>
            <a:xfrm>
              <a:off x="0" y="0"/>
              <a:ext cx="4502198" cy="1480138"/>
            </a:xfrm>
            <a:custGeom>
              <a:avLst/>
              <a:gdLst/>
              <a:ahLst/>
              <a:cxnLst/>
              <a:rect l="l" t="t" r="r" b="b"/>
              <a:pathLst>
                <a:path w="4502198" h="1480138">
                  <a:moveTo>
                    <a:pt x="25979" y="0"/>
                  </a:moveTo>
                  <a:lnTo>
                    <a:pt x="4476219" y="0"/>
                  </a:lnTo>
                  <a:cubicBezTo>
                    <a:pt x="4490567" y="0"/>
                    <a:pt x="4502198" y="11631"/>
                    <a:pt x="4502198" y="25979"/>
                  </a:cubicBezTo>
                  <a:lnTo>
                    <a:pt x="4502198" y="1454159"/>
                  </a:lnTo>
                  <a:cubicBezTo>
                    <a:pt x="4502198" y="1461049"/>
                    <a:pt x="4499461" y="1467657"/>
                    <a:pt x="4494588" y="1472529"/>
                  </a:cubicBezTo>
                  <a:cubicBezTo>
                    <a:pt x="4489717" y="1477401"/>
                    <a:pt x="4483109" y="1480138"/>
                    <a:pt x="4476219" y="1480138"/>
                  </a:cubicBezTo>
                  <a:lnTo>
                    <a:pt x="25979" y="1480138"/>
                  </a:lnTo>
                  <a:cubicBezTo>
                    <a:pt x="11631" y="1480138"/>
                    <a:pt x="0" y="1468507"/>
                    <a:pt x="0" y="1454159"/>
                  </a:cubicBezTo>
                  <a:lnTo>
                    <a:pt x="0" y="25979"/>
                  </a:lnTo>
                  <a:cubicBezTo>
                    <a:pt x="0" y="11631"/>
                    <a:pt x="11631" y="0"/>
                    <a:pt x="25979"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id="7" name="TextBox 7"/>
            <p:cNvSpPr txBox="1"/>
            <p:nvPr/>
          </p:nvSpPr>
          <p:spPr>
            <a:xfrm>
              <a:off x="0" y="-38100"/>
              <a:ext cx="4502198" cy="151823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9002516" y="5334179"/>
            <a:ext cx="6998796" cy="2305051"/>
          </a:xfrm>
          <a:prstGeom prst="rect">
            <a:avLst/>
          </a:prstGeom>
        </p:spPr>
        <p:txBody>
          <a:bodyPr lIns="0" tIns="0" rIns="0" bIns="0" rtlCol="0" anchor="t">
            <a:spAutoFit/>
          </a:bodyPr>
          <a:lstStyle/>
          <a:p>
            <a:pPr algn="just">
              <a:lnSpc>
                <a:spcPts val="4589"/>
              </a:lnSpc>
            </a:pPr>
            <a:r>
              <a:rPr lang="en-US" sz="2699">
                <a:solidFill>
                  <a:srgbClr val="FFFFFF"/>
                </a:solidFill>
                <a:latin typeface="Poppins"/>
                <a:ea typeface="Poppins"/>
                <a:cs typeface="Poppins"/>
                <a:sym typeface="Poppins"/>
              </a:rPr>
              <a:t>The dataset has many features related to policy details, customers, and accidents. These features help in finding patterns related to fraud cases.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65290" y="1351913"/>
            <a:ext cx="6043240" cy="1626008"/>
          </a:xfrm>
          <a:prstGeom prst="rect">
            <a:avLst/>
          </a:prstGeom>
        </p:spPr>
        <p:txBody>
          <a:bodyPr lIns="0" tIns="0" rIns="0" bIns="0" rtlCol="0" anchor="t">
            <a:spAutoFit/>
          </a:bodyPr>
          <a:lstStyle/>
          <a:p>
            <a:pPr algn="l">
              <a:lnSpc>
                <a:spcPts val="6189"/>
              </a:lnSpc>
            </a:pPr>
            <a:r>
              <a:rPr lang="en-US" sz="5951" b="1">
                <a:solidFill>
                  <a:srgbClr val="FFFFFF"/>
                </a:solidFill>
                <a:latin typeface="Poppins Bold"/>
                <a:ea typeface="Poppins Bold"/>
                <a:cs typeface="Poppins Bold"/>
                <a:sym typeface="Poppins Bold"/>
              </a:rPr>
              <a:t>Understanding Target Column</a:t>
            </a:r>
          </a:p>
        </p:txBody>
      </p:sp>
      <p:grpSp>
        <p:nvGrpSpPr>
          <p:cNvPr id="3" name="Group 3"/>
          <p:cNvGrpSpPr/>
          <p:nvPr/>
        </p:nvGrpSpPr>
        <p:grpSpPr>
          <a:xfrm>
            <a:off x="8413355" y="-1072128"/>
            <a:ext cx="11357123" cy="5778486"/>
            <a:chOff x="0" y="0"/>
            <a:chExt cx="6134649" cy="3121299"/>
          </a:xfrm>
        </p:grpSpPr>
        <p:sp>
          <p:nvSpPr>
            <p:cNvPr id="4" name="Freeform 4"/>
            <p:cNvSpPr/>
            <p:nvPr/>
          </p:nvSpPr>
          <p:spPr>
            <a:xfrm>
              <a:off x="0" y="0"/>
              <a:ext cx="6134649" cy="3121299"/>
            </a:xfrm>
            <a:custGeom>
              <a:avLst/>
              <a:gdLst/>
              <a:ahLst/>
              <a:cxnLst/>
              <a:rect l="l" t="t" r="r" b="b"/>
              <a:pathLst>
                <a:path w="6134649" h="312129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5" name="TextBox 5"/>
            <p:cNvSpPr txBox="1"/>
            <p:nvPr/>
          </p:nvSpPr>
          <p:spPr>
            <a:xfrm>
              <a:off x="0" y="-38100"/>
              <a:ext cx="6134649" cy="315939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35917" y="-304125"/>
            <a:ext cx="4565789" cy="4584330"/>
            <a:chOff x="0" y="0"/>
            <a:chExt cx="404756" cy="406400"/>
          </a:xfrm>
        </p:grpSpPr>
        <p:sp>
          <p:nvSpPr>
            <p:cNvPr id="7" name="Freeform 7"/>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2"/>
              <a:stretch>
                <a:fillRect l="-45171" r="-45171"/>
              </a:stretch>
            </a:blipFill>
          </p:spPr>
        </p:sp>
      </p:grpSp>
      <p:grpSp>
        <p:nvGrpSpPr>
          <p:cNvPr id="8" name="Group 8"/>
          <p:cNvGrpSpPr/>
          <p:nvPr/>
        </p:nvGrpSpPr>
        <p:grpSpPr>
          <a:xfrm>
            <a:off x="13904718" y="-304125"/>
            <a:ext cx="4565789" cy="4584330"/>
            <a:chOff x="0" y="0"/>
            <a:chExt cx="404756" cy="406400"/>
          </a:xfrm>
        </p:grpSpPr>
        <p:sp>
          <p:nvSpPr>
            <p:cNvPr id="9" name="Freeform 9"/>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25351" r="-25351"/>
              </a:stretch>
            </a:blipFill>
          </p:spPr>
        </p:sp>
      </p:grpSp>
      <p:sp>
        <p:nvSpPr>
          <p:cNvPr id="10" name="TextBox 10"/>
          <p:cNvSpPr txBox="1"/>
          <p:nvPr/>
        </p:nvSpPr>
        <p:spPr>
          <a:xfrm>
            <a:off x="1865290" y="3536370"/>
            <a:ext cx="5051344" cy="4184651"/>
          </a:xfrm>
          <a:prstGeom prst="rect">
            <a:avLst/>
          </a:prstGeom>
        </p:spPr>
        <p:txBody>
          <a:bodyPr lIns="0" tIns="0" rIns="0" bIns="0" rtlCol="0" anchor="t">
            <a:spAutoFit/>
          </a:bodyPr>
          <a:lstStyle/>
          <a:p>
            <a:pPr algn="just">
              <a:lnSpc>
                <a:spcPts val="4759"/>
              </a:lnSpc>
            </a:pPr>
            <a:r>
              <a:rPr lang="en-US" sz="2799">
                <a:solidFill>
                  <a:srgbClr val="FFFFFF"/>
                </a:solidFill>
                <a:latin typeface="Poppins"/>
                <a:ea typeface="Poppins"/>
                <a:cs typeface="Poppins"/>
                <a:sym typeface="Poppins"/>
              </a:rPr>
              <a:t>The target column ‘fraud_reported’ contains Yes and No values. These were converted into numeric values where Yes is considered fraud and No is non-fraud.</a:t>
            </a:r>
          </a:p>
        </p:txBody>
      </p:sp>
      <p:sp>
        <p:nvSpPr>
          <p:cNvPr id="11" name="TextBox 11"/>
          <p:cNvSpPr txBox="1"/>
          <p:nvPr/>
        </p:nvSpPr>
        <p:spPr>
          <a:xfrm>
            <a:off x="10024142" y="5235498"/>
            <a:ext cx="5051344" cy="3771900"/>
          </a:xfrm>
          <a:prstGeom prst="rect">
            <a:avLst/>
          </a:prstGeom>
        </p:spPr>
        <p:txBody>
          <a:bodyPr lIns="0" tIns="0" rIns="0" bIns="0" rtlCol="0" anchor="t">
            <a:spAutoFit/>
          </a:bodyPr>
          <a:lstStyle/>
          <a:p>
            <a:pPr algn="just">
              <a:lnSpc>
                <a:spcPts val="4419"/>
              </a:lnSpc>
            </a:pPr>
            <a:r>
              <a:rPr lang="en-US" sz="2599">
                <a:solidFill>
                  <a:srgbClr val="FFFFFF"/>
                </a:solidFill>
                <a:latin typeface="Poppins"/>
                <a:ea typeface="Poppins"/>
                <a:cs typeface="Poppins"/>
                <a:sym typeface="Poppins"/>
              </a:rPr>
              <a:t>Values Converted as:</a:t>
            </a:r>
          </a:p>
          <a:p>
            <a:pPr marL="561337" lvl="1" indent="-280669" algn="just">
              <a:lnSpc>
                <a:spcPts val="4419"/>
              </a:lnSpc>
              <a:buFont typeface="Arial"/>
              <a:buChar char="•"/>
            </a:pPr>
            <a:r>
              <a:rPr lang="en-US" sz="2599">
                <a:solidFill>
                  <a:srgbClr val="FFFFFF"/>
                </a:solidFill>
                <a:latin typeface="Poppins"/>
                <a:ea typeface="Poppins"/>
                <a:cs typeface="Poppins"/>
                <a:sym typeface="Poppins"/>
              </a:rPr>
              <a:t>Y → 1 (Fraud Case)</a:t>
            </a:r>
          </a:p>
          <a:p>
            <a:pPr marL="561337" lvl="1" indent="-280669" algn="just">
              <a:lnSpc>
                <a:spcPts val="4419"/>
              </a:lnSpc>
              <a:buFont typeface="Arial"/>
              <a:buChar char="•"/>
            </a:pPr>
            <a:r>
              <a:rPr lang="en-US" sz="2599">
                <a:solidFill>
                  <a:srgbClr val="FFFFFF"/>
                </a:solidFill>
                <a:latin typeface="Poppins"/>
                <a:ea typeface="Poppins"/>
                <a:cs typeface="Poppins"/>
                <a:sym typeface="Poppins"/>
              </a:rPr>
              <a:t>N → 0 (Valid Claim)</a:t>
            </a:r>
          </a:p>
          <a:p>
            <a:pPr algn="just">
              <a:lnSpc>
                <a:spcPts val="4419"/>
              </a:lnSpc>
            </a:pPr>
            <a:r>
              <a:rPr lang="en-US" sz="2599">
                <a:solidFill>
                  <a:srgbClr val="FFFFFF"/>
                </a:solidFill>
                <a:latin typeface="Poppins"/>
                <a:ea typeface="Poppins"/>
                <a:cs typeface="Poppins"/>
                <a:sym typeface="Poppins"/>
              </a:rPr>
              <a:t>Observation:</a:t>
            </a:r>
          </a:p>
          <a:p>
            <a:pPr algn="just">
              <a:lnSpc>
                <a:spcPts val="4419"/>
              </a:lnSpc>
            </a:pPr>
            <a:r>
              <a:rPr lang="en-US" sz="2599">
                <a:solidFill>
                  <a:srgbClr val="FFFFFF"/>
                </a:solidFill>
                <a:latin typeface="Poppins"/>
                <a:ea typeface="Poppins"/>
                <a:cs typeface="Poppins"/>
                <a:sym typeface="Poppins"/>
              </a:rPr>
              <a:t> Fraud cases are significantly fewer → Imbalanced Dataset</a:t>
            </a:r>
          </a:p>
          <a:p>
            <a:pPr algn="just">
              <a:lnSpc>
                <a:spcPts val="3739"/>
              </a:lnSpc>
            </a:pPr>
            <a:endParaRPr lang="en-US" sz="2599">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86932" y="5324883"/>
            <a:ext cx="2839563" cy="2839563"/>
            <a:chOff x="0" y="0"/>
            <a:chExt cx="1652976" cy="1652976"/>
          </a:xfrm>
        </p:grpSpPr>
        <p:sp>
          <p:nvSpPr>
            <p:cNvPr id="3" name="Freeform 3"/>
            <p:cNvSpPr/>
            <p:nvPr/>
          </p:nvSpPr>
          <p:spPr>
            <a:xfrm>
              <a:off x="0" y="0"/>
              <a:ext cx="1652976" cy="1652976"/>
            </a:xfrm>
            <a:custGeom>
              <a:avLst/>
              <a:gdLst/>
              <a:ahLst/>
              <a:cxnLst/>
              <a:rect l="l" t="t" r="r" b="b"/>
              <a:pathLst>
                <a:path w="1652976" h="1652976">
                  <a:moveTo>
                    <a:pt x="76256" y="0"/>
                  </a:moveTo>
                  <a:lnTo>
                    <a:pt x="1576720" y="0"/>
                  </a:lnTo>
                  <a:cubicBezTo>
                    <a:pt x="1618835" y="0"/>
                    <a:pt x="1652976" y="34141"/>
                    <a:pt x="1652976" y="76256"/>
                  </a:cubicBezTo>
                  <a:lnTo>
                    <a:pt x="1652976" y="1576720"/>
                  </a:lnTo>
                  <a:cubicBezTo>
                    <a:pt x="1652976" y="1618835"/>
                    <a:pt x="1618835" y="1652976"/>
                    <a:pt x="1576720" y="1652976"/>
                  </a:cubicBezTo>
                  <a:lnTo>
                    <a:pt x="76256" y="1652976"/>
                  </a:lnTo>
                  <a:cubicBezTo>
                    <a:pt x="34141" y="1652976"/>
                    <a:pt x="0" y="1618835"/>
                    <a:pt x="0" y="1576720"/>
                  </a:cubicBezTo>
                  <a:lnTo>
                    <a:pt x="0" y="76256"/>
                  </a:lnTo>
                  <a:cubicBezTo>
                    <a:pt x="0" y="34141"/>
                    <a:pt x="34141" y="0"/>
                    <a:pt x="7625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4" name="TextBox 4"/>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57355" y="5490233"/>
            <a:ext cx="2498716" cy="2508863"/>
            <a:chOff x="0" y="0"/>
            <a:chExt cx="404756" cy="406400"/>
          </a:xfrm>
        </p:grpSpPr>
        <p:sp>
          <p:nvSpPr>
            <p:cNvPr id="6" name="Freeform 6"/>
            <p:cNvSpPr/>
            <p:nvPr/>
          </p:nvSpPr>
          <p:spPr>
            <a:xfrm>
              <a:off x="0" y="0"/>
              <a:ext cx="404756" cy="406400"/>
            </a:xfrm>
            <a:custGeom>
              <a:avLst/>
              <a:gdLst/>
              <a:ahLst/>
              <a:cxnLst/>
              <a:rect l="l" t="t" r="r" b="b"/>
              <a:pathLst>
                <a:path w="404756" h="406400">
                  <a:moveTo>
                    <a:pt x="71262" y="0"/>
                  </a:moveTo>
                  <a:lnTo>
                    <a:pt x="333494" y="0"/>
                  </a:lnTo>
                  <a:cubicBezTo>
                    <a:pt x="372851" y="0"/>
                    <a:pt x="404756" y="31905"/>
                    <a:pt x="404756" y="71262"/>
                  </a:cubicBezTo>
                  <a:lnTo>
                    <a:pt x="404756" y="335138"/>
                  </a:lnTo>
                  <a:cubicBezTo>
                    <a:pt x="404756" y="374495"/>
                    <a:pt x="372851" y="406400"/>
                    <a:pt x="333494" y="406400"/>
                  </a:cubicBezTo>
                  <a:lnTo>
                    <a:pt x="71262" y="406400"/>
                  </a:lnTo>
                  <a:cubicBezTo>
                    <a:pt x="31905" y="406400"/>
                    <a:pt x="0" y="374495"/>
                    <a:pt x="0" y="335138"/>
                  </a:cubicBezTo>
                  <a:lnTo>
                    <a:pt x="0" y="71262"/>
                  </a:lnTo>
                  <a:cubicBezTo>
                    <a:pt x="0" y="31905"/>
                    <a:pt x="31905" y="0"/>
                    <a:pt x="71262" y="0"/>
                  </a:cubicBezTo>
                  <a:close/>
                </a:path>
              </a:pathLst>
            </a:custGeom>
            <a:blipFill>
              <a:blip r:embed="rId2"/>
              <a:stretch>
                <a:fillRect l="-100421" r="-100421"/>
              </a:stretch>
            </a:blipFill>
          </p:spPr>
        </p:sp>
      </p:grpSp>
      <p:grpSp>
        <p:nvGrpSpPr>
          <p:cNvPr id="7" name="Group 7"/>
          <p:cNvGrpSpPr/>
          <p:nvPr/>
        </p:nvGrpSpPr>
        <p:grpSpPr>
          <a:xfrm>
            <a:off x="12698892" y="5324883"/>
            <a:ext cx="2839563" cy="2839563"/>
            <a:chOff x="0" y="0"/>
            <a:chExt cx="1652976" cy="1652976"/>
          </a:xfrm>
        </p:grpSpPr>
        <p:sp>
          <p:nvSpPr>
            <p:cNvPr id="8" name="Freeform 8"/>
            <p:cNvSpPr/>
            <p:nvPr/>
          </p:nvSpPr>
          <p:spPr>
            <a:xfrm>
              <a:off x="0" y="0"/>
              <a:ext cx="1652976" cy="1652976"/>
            </a:xfrm>
            <a:custGeom>
              <a:avLst/>
              <a:gdLst/>
              <a:ahLst/>
              <a:cxnLst/>
              <a:rect l="l" t="t" r="r" b="b"/>
              <a:pathLst>
                <a:path w="1652976" h="1652976">
                  <a:moveTo>
                    <a:pt x="76256" y="0"/>
                  </a:moveTo>
                  <a:lnTo>
                    <a:pt x="1576720" y="0"/>
                  </a:lnTo>
                  <a:cubicBezTo>
                    <a:pt x="1618835" y="0"/>
                    <a:pt x="1652976" y="34141"/>
                    <a:pt x="1652976" y="76256"/>
                  </a:cubicBezTo>
                  <a:lnTo>
                    <a:pt x="1652976" y="1576720"/>
                  </a:lnTo>
                  <a:cubicBezTo>
                    <a:pt x="1652976" y="1618835"/>
                    <a:pt x="1618835" y="1652976"/>
                    <a:pt x="1576720" y="1652976"/>
                  </a:cubicBezTo>
                  <a:lnTo>
                    <a:pt x="76256" y="1652976"/>
                  </a:lnTo>
                  <a:cubicBezTo>
                    <a:pt x="34141" y="1652976"/>
                    <a:pt x="0" y="1618835"/>
                    <a:pt x="0" y="1576720"/>
                  </a:cubicBezTo>
                  <a:lnTo>
                    <a:pt x="0" y="76256"/>
                  </a:lnTo>
                  <a:cubicBezTo>
                    <a:pt x="0" y="34141"/>
                    <a:pt x="34141" y="0"/>
                    <a:pt x="7625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9" name="TextBox 9"/>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869316" y="5490233"/>
            <a:ext cx="2498716" cy="2508863"/>
            <a:chOff x="0" y="0"/>
            <a:chExt cx="404756" cy="406400"/>
          </a:xfrm>
        </p:grpSpPr>
        <p:sp>
          <p:nvSpPr>
            <p:cNvPr id="11" name="Freeform 11"/>
            <p:cNvSpPr/>
            <p:nvPr/>
          </p:nvSpPr>
          <p:spPr>
            <a:xfrm>
              <a:off x="0" y="0"/>
              <a:ext cx="404756" cy="406400"/>
            </a:xfrm>
            <a:custGeom>
              <a:avLst/>
              <a:gdLst/>
              <a:ahLst/>
              <a:cxnLst/>
              <a:rect l="l" t="t" r="r" b="b"/>
              <a:pathLst>
                <a:path w="404756" h="406400">
                  <a:moveTo>
                    <a:pt x="71262" y="0"/>
                  </a:moveTo>
                  <a:lnTo>
                    <a:pt x="333494" y="0"/>
                  </a:lnTo>
                  <a:cubicBezTo>
                    <a:pt x="372851" y="0"/>
                    <a:pt x="404756" y="31905"/>
                    <a:pt x="404756" y="71262"/>
                  </a:cubicBezTo>
                  <a:lnTo>
                    <a:pt x="404756" y="335138"/>
                  </a:lnTo>
                  <a:cubicBezTo>
                    <a:pt x="404756" y="374495"/>
                    <a:pt x="372851" y="406400"/>
                    <a:pt x="333494" y="406400"/>
                  </a:cubicBezTo>
                  <a:lnTo>
                    <a:pt x="71262" y="406400"/>
                  </a:lnTo>
                  <a:cubicBezTo>
                    <a:pt x="31905" y="406400"/>
                    <a:pt x="0" y="374495"/>
                    <a:pt x="0" y="335138"/>
                  </a:cubicBezTo>
                  <a:lnTo>
                    <a:pt x="0" y="71262"/>
                  </a:lnTo>
                  <a:cubicBezTo>
                    <a:pt x="0" y="31905"/>
                    <a:pt x="31905" y="0"/>
                    <a:pt x="71262" y="0"/>
                  </a:cubicBezTo>
                  <a:close/>
                </a:path>
              </a:pathLst>
            </a:custGeom>
            <a:blipFill>
              <a:blip r:embed="rId3"/>
              <a:stretch>
                <a:fillRect l="-25210" r="-25210"/>
              </a:stretch>
            </a:blipFill>
          </p:spPr>
        </p:sp>
      </p:grpSp>
      <p:grpSp>
        <p:nvGrpSpPr>
          <p:cNvPr id="12" name="Group 12"/>
          <p:cNvGrpSpPr/>
          <p:nvPr/>
        </p:nvGrpSpPr>
        <p:grpSpPr>
          <a:xfrm>
            <a:off x="16249070" y="4638385"/>
            <a:ext cx="1010230" cy="101023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4" name="TextBox 14"/>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5" name="Group 15"/>
          <p:cNvGrpSpPr/>
          <p:nvPr/>
        </p:nvGrpSpPr>
        <p:grpSpPr>
          <a:xfrm>
            <a:off x="16381397" y="6183699"/>
            <a:ext cx="745577" cy="7455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8" name="Group 18"/>
          <p:cNvGrpSpPr/>
          <p:nvPr/>
        </p:nvGrpSpPr>
        <p:grpSpPr>
          <a:xfrm>
            <a:off x="16381397" y="3357724"/>
            <a:ext cx="745577" cy="7455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20" name="TextBox 20"/>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21" name="TextBox 21"/>
          <p:cNvSpPr txBox="1"/>
          <p:nvPr/>
        </p:nvSpPr>
        <p:spPr>
          <a:xfrm>
            <a:off x="1402907" y="6222047"/>
            <a:ext cx="4841253" cy="1942465"/>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EDA Insights</a:t>
            </a:r>
          </a:p>
        </p:txBody>
      </p:sp>
      <p:sp>
        <p:nvSpPr>
          <p:cNvPr id="22" name="TextBox 22"/>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23" name="TextBox 23"/>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24" name="TextBox 24"/>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25" name="TextBox 25"/>
          <p:cNvSpPr txBox="1"/>
          <p:nvPr/>
        </p:nvSpPr>
        <p:spPr>
          <a:xfrm>
            <a:off x="1028700" y="2141202"/>
            <a:ext cx="6976886" cy="3314214"/>
          </a:xfrm>
          <a:prstGeom prst="rect">
            <a:avLst/>
          </a:prstGeom>
        </p:spPr>
        <p:txBody>
          <a:bodyPr lIns="0" tIns="0" rIns="0" bIns="0" rtlCol="0" anchor="t">
            <a:spAutoFit/>
          </a:bodyPr>
          <a:lstStyle/>
          <a:p>
            <a:pPr algn="just">
              <a:lnSpc>
                <a:spcPts val="4410"/>
              </a:lnSpc>
            </a:pPr>
            <a:r>
              <a:rPr lang="en-US" sz="2594">
                <a:solidFill>
                  <a:srgbClr val="F4F4F4"/>
                </a:solidFill>
                <a:latin typeface="Poppins"/>
                <a:ea typeface="Poppins"/>
                <a:cs typeface="Poppins"/>
                <a:sym typeface="Poppins"/>
              </a:rPr>
              <a:t>From EDA, we observed that the number of fraud records is lower compared to non-fraud. Some categories such as incident severity and police report status show variation between fraud and valid claims.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51378" y="2675653"/>
            <a:ext cx="7535553" cy="1552068"/>
          </a:xfrm>
          <a:prstGeom prst="rect">
            <a:avLst/>
          </a:prstGeom>
        </p:spPr>
        <p:txBody>
          <a:bodyPr lIns="0" tIns="0" rIns="0" bIns="0" rtlCol="0" anchor="t">
            <a:spAutoFit/>
          </a:bodyPr>
          <a:lstStyle/>
          <a:p>
            <a:pPr algn="l">
              <a:lnSpc>
                <a:spcPts val="5824"/>
              </a:lnSpc>
            </a:pPr>
            <a:r>
              <a:rPr lang="en-US" sz="5600" b="1">
                <a:solidFill>
                  <a:srgbClr val="FFFFFF"/>
                </a:solidFill>
                <a:latin typeface="Poppins Bold"/>
                <a:ea typeface="Poppins Bold"/>
                <a:cs typeface="Poppins Bold"/>
                <a:sym typeface="Poppins Bold"/>
              </a:rPr>
              <a:t> Data Preprocessing Steps</a:t>
            </a:r>
          </a:p>
        </p:txBody>
      </p:sp>
      <p:grpSp>
        <p:nvGrpSpPr>
          <p:cNvPr id="3" name="Group 3"/>
          <p:cNvGrpSpPr/>
          <p:nvPr/>
        </p:nvGrpSpPr>
        <p:grpSpPr>
          <a:xfrm>
            <a:off x="11085972" y="2158227"/>
            <a:ext cx="2632148" cy="2632148"/>
            <a:chOff x="0" y="0"/>
            <a:chExt cx="1652976" cy="1652976"/>
          </a:xfrm>
        </p:grpSpPr>
        <p:sp>
          <p:nvSpPr>
            <p:cNvPr id="4" name="Freeform 4"/>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5" name="TextBox 5"/>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243947" y="2311499"/>
            <a:ext cx="2316198" cy="2325603"/>
            <a:chOff x="0" y="0"/>
            <a:chExt cx="404756" cy="406400"/>
          </a:xfrm>
        </p:grpSpPr>
        <p:sp>
          <p:nvSpPr>
            <p:cNvPr id="7" name="Freeform 7"/>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2"/>
              <a:stretch>
                <a:fillRect l="-25351" r="-25351"/>
              </a:stretch>
            </a:blipFill>
          </p:spPr>
        </p:sp>
      </p:grpSp>
      <p:grpSp>
        <p:nvGrpSpPr>
          <p:cNvPr id="8" name="Group 8"/>
          <p:cNvGrpSpPr/>
          <p:nvPr/>
        </p:nvGrpSpPr>
        <p:grpSpPr>
          <a:xfrm>
            <a:off x="14373271" y="2158227"/>
            <a:ext cx="2632148" cy="2632148"/>
            <a:chOff x="0" y="0"/>
            <a:chExt cx="1652976" cy="1652976"/>
          </a:xfrm>
        </p:grpSpPr>
        <p:sp>
          <p:nvSpPr>
            <p:cNvPr id="9" name="Freeform 9"/>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0" name="TextBox 10"/>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4531246" y="2311499"/>
            <a:ext cx="2316198" cy="2325603"/>
            <a:chOff x="0" y="0"/>
            <a:chExt cx="404756" cy="406400"/>
          </a:xfrm>
        </p:grpSpPr>
        <p:sp>
          <p:nvSpPr>
            <p:cNvPr id="12" name="Freeform 12"/>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3"/>
              <a:stretch>
                <a:fillRect l="-25351" r="-25351"/>
              </a:stretch>
            </a:blipFill>
          </p:spPr>
        </p:sp>
      </p:grpSp>
      <p:grpSp>
        <p:nvGrpSpPr>
          <p:cNvPr id="13" name="Group 13"/>
          <p:cNvGrpSpPr/>
          <p:nvPr/>
        </p:nvGrpSpPr>
        <p:grpSpPr>
          <a:xfrm>
            <a:off x="-350447" y="4637102"/>
            <a:ext cx="7264852" cy="4470385"/>
            <a:chOff x="0" y="0"/>
            <a:chExt cx="4562293" cy="2807381"/>
          </a:xfrm>
        </p:grpSpPr>
        <p:sp>
          <p:nvSpPr>
            <p:cNvPr id="14" name="Freeform 14"/>
            <p:cNvSpPr/>
            <p:nvPr/>
          </p:nvSpPr>
          <p:spPr>
            <a:xfrm>
              <a:off x="0" y="0"/>
              <a:ext cx="4562293" cy="2807381"/>
            </a:xfrm>
            <a:custGeom>
              <a:avLst/>
              <a:gdLst/>
              <a:ahLst/>
              <a:cxnLst/>
              <a:rect l="l" t="t" r="r" b="b"/>
              <a:pathLst>
                <a:path w="4562293" h="2807381">
                  <a:moveTo>
                    <a:pt x="29806" y="0"/>
                  </a:moveTo>
                  <a:lnTo>
                    <a:pt x="4532487" y="0"/>
                  </a:lnTo>
                  <a:cubicBezTo>
                    <a:pt x="4548948" y="0"/>
                    <a:pt x="4562293" y="13344"/>
                    <a:pt x="4562293" y="29806"/>
                  </a:cubicBezTo>
                  <a:lnTo>
                    <a:pt x="4562293" y="2777575"/>
                  </a:lnTo>
                  <a:cubicBezTo>
                    <a:pt x="4562293" y="2794037"/>
                    <a:pt x="4548948" y="2807381"/>
                    <a:pt x="4532487" y="2807381"/>
                  </a:cubicBezTo>
                  <a:lnTo>
                    <a:pt x="29806" y="2807381"/>
                  </a:lnTo>
                  <a:cubicBezTo>
                    <a:pt x="13344" y="2807381"/>
                    <a:pt x="0" y="2794037"/>
                    <a:pt x="0" y="2777575"/>
                  </a:cubicBezTo>
                  <a:lnTo>
                    <a:pt x="0" y="29806"/>
                  </a:lnTo>
                  <a:cubicBezTo>
                    <a:pt x="0" y="13344"/>
                    <a:pt x="13344" y="0"/>
                    <a:pt x="2980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5" name="TextBox 15"/>
            <p:cNvSpPr txBox="1"/>
            <p:nvPr/>
          </p:nvSpPr>
          <p:spPr>
            <a:xfrm>
              <a:off x="0" y="-38100"/>
              <a:ext cx="4562293" cy="284548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227209" y="5295199"/>
            <a:ext cx="4109245" cy="5289600"/>
            <a:chOff x="0" y="0"/>
            <a:chExt cx="718092" cy="924359"/>
          </a:xfrm>
        </p:grpSpPr>
        <p:sp>
          <p:nvSpPr>
            <p:cNvPr id="17" name="Freeform 17"/>
            <p:cNvSpPr/>
            <p:nvPr/>
          </p:nvSpPr>
          <p:spPr>
            <a:xfrm>
              <a:off x="0" y="0"/>
              <a:ext cx="718092" cy="924359"/>
            </a:xfrm>
            <a:custGeom>
              <a:avLst/>
              <a:gdLst/>
              <a:ahLst/>
              <a:cxnLst/>
              <a:rect l="l" t="t" r="r" b="b"/>
              <a:pathLst>
                <a:path w="718092" h="924359">
                  <a:moveTo>
                    <a:pt x="43333" y="0"/>
                  </a:moveTo>
                  <a:lnTo>
                    <a:pt x="674759" y="0"/>
                  </a:lnTo>
                  <a:cubicBezTo>
                    <a:pt x="698691" y="0"/>
                    <a:pt x="718092" y="19401"/>
                    <a:pt x="718092" y="43333"/>
                  </a:cubicBezTo>
                  <a:lnTo>
                    <a:pt x="718092" y="881027"/>
                  </a:lnTo>
                  <a:cubicBezTo>
                    <a:pt x="718092" y="904959"/>
                    <a:pt x="698691" y="924359"/>
                    <a:pt x="674759" y="924359"/>
                  </a:cubicBezTo>
                  <a:lnTo>
                    <a:pt x="43333" y="924359"/>
                  </a:lnTo>
                  <a:cubicBezTo>
                    <a:pt x="19401" y="924359"/>
                    <a:pt x="0" y="904959"/>
                    <a:pt x="0" y="881027"/>
                  </a:cubicBezTo>
                  <a:lnTo>
                    <a:pt x="0" y="43333"/>
                  </a:lnTo>
                  <a:cubicBezTo>
                    <a:pt x="0" y="19401"/>
                    <a:pt x="19401" y="0"/>
                    <a:pt x="43333" y="0"/>
                  </a:cubicBezTo>
                  <a:close/>
                </a:path>
              </a:pathLst>
            </a:custGeom>
            <a:blipFill>
              <a:blip r:embed="rId4"/>
              <a:stretch>
                <a:fillRect l="-46603" r="-46603"/>
              </a:stretch>
            </a:blipFill>
          </p:spPr>
        </p:sp>
      </p:grpSp>
      <p:sp>
        <p:nvSpPr>
          <p:cNvPr id="18" name="TextBox 18"/>
          <p:cNvSpPr txBox="1"/>
          <p:nvPr/>
        </p:nvSpPr>
        <p:spPr>
          <a:xfrm>
            <a:off x="11085972" y="5152324"/>
            <a:ext cx="5919447" cy="3844926"/>
          </a:xfrm>
          <a:prstGeom prst="rect">
            <a:avLst/>
          </a:prstGeom>
        </p:spPr>
        <p:txBody>
          <a:bodyPr lIns="0" tIns="0" rIns="0" bIns="0" rtlCol="0" anchor="t">
            <a:spAutoFit/>
          </a:bodyPr>
          <a:lstStyle/>
          <a:p>
            <a:pPr algn="just">
              <a:lnSpc>
                <a:spcPts val="4419"/>
              </a:lnSpc>
            </a:pPr>
            <a:r>
              <a:rPr lang="en-US" sz="2599">
                <a:solidFill>
                  <a:srgbClr val="F4F4F4"/>
                </a:solidFill>
                <a:latin typeface="Poppins"/>
                <a:ea typeface="Poppins"/>
                <a:cs typeface="Poppins"/>
                <a:sym typeface="Poppins"/>
              </a:rPr>
              <a:t>The raw data was cleaned and prepared for modeling. Missing values were handled, categorical variables were encoded, and numerical values were scaled. The dataset was divided into training and testing sets.</a:t>
            </a:r>
          </a:p>
        </p:txBody>
      </p:sp>
      <p:grpSp>
        <p:nvGrpSpPr>
          <p:cNvPr id="19" name="Group 19"/>
          <p:cNvGrpSpPr/>
          <p:nvPr/>
        </p:nvGrpSpPr>
        <p:grpSpPr>
          <a:xfrm>
            <a:off x="5930181" y="5295199"/>
            <a:ext cx="4109245" cy="5289600"/>
            <a:chOff x="0" y="0"/>
            <a:chExt cx="718092" cy="924359"/>
          </a:xfrm>
        </p:grpSpPr>
        <p:sp>
          <p:nvSpPr>
            <p:cNvPr id="20" name="Freeform 20"/>
            <p:cNvSpPr/>
            <p:nvPr/>
          </p:nvSpPr>
          <p:spPr>
            <a:xfrm>
              <a:off x="0" y="0"/>
              <a:ext cx="718092" cy="924359"/>
            </a:xfrm>
            <a:custGeom>
              <a:avLst/>
              <a:gdLst/>
              <a:ahLst/>
              <a:cxnLst/>
              <a:rect l="l" t="t" r="r" b="b"/>
              <a:pathLst>
                <a:path w="718092" h="924359">
                  <a:moveTo>
                    <a:pt x="43333" y="0"/>
                  </a:moveTo>
                  <a:lnTo>
                    <a:pt x="674759" y="0"/>
                  </a:lnTo>
                  <a:cubicBezTo>
                    <a:pt x="698691" y="0"/>
                    <a:pt x="718092" y="19401"/>
                    <a:pt x="718092" y="43333"/>
                  </a:cubicBezTo>
                  <a:lnTo>
                    <a:pt x="718092" y="881027"/>
                  </a:lnTo>
                  <a:cubicBezTo>
                    <a:pt x="718092" y="904959"/>
                    <a:pt x="698691" y="924359"/>
                    <a:pt x="674759" y="924359"/>
                  </a:cubicBezTo>
                  <a:lnTo>
                    <a:pt x="43333" y="924359"/>
                  </a:lnTo>
                  <a:cubicBezTo>
                    <a:pt x="19401" y="924359"/>
                    <a:pt x="0" y="904959"/>
                    <a:pt x="0" y="881027"/>
                  </a:cubicBezTo>
                  <a:lnTo>
                    <a:pt x="0" y="43333"/>
                  </a:lnTo>
                  <a:cubicBezTo>
                    <a:pt x="0" y="19401"/>
                    <a:pt x="19401" y="0"/>
                    <a:pt x="43333" y="0"/>
                  </a:cubicBezTo>
                  <a:close/>
                </a:path>
              </a:pathLst>
            </a:custGeom>
            <a:blipFill>
              <a:blip r:embed="rId5"/>
              <a:stretch>
                <a:fillRect l="-72013" r="-72013"/>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653876" y="1057275"/>
            <a:ext cx="9808766" cy="697610"/>
          </a:xfrm>
          <a:prstGeom prst="rect">
            <a:avLst/>
          </a:prstGeom>
        </p:spPr>
        <p:txBody>
          <a:bodyPr lIns="0" tIns="0" rIns="0" bIns="0" rtlCol="0" anchor="t">
            <a:spAutoFit/>
          </a:bodyPr>
          <a:lstStyle/>
          <a:p>
            <a:pPr algn="ctr">
              <a:lnSpc>
                <a:spcPts val="4991"/>
              </a:lnSpc>
              <a:spcBef>
                <a:spcPct val="0"/>
              </a:spcBef>
            </a:pPr>
            <a:r>
              <a:rPr lang="en-US" sz="4799" b="1">
                <a:solidFill>
                  <a:srgbClr val="FFFFFF"/>
                </a:solidFill>
                <a:latin typeface="Poppins Bold"/>
                <a:ea typeface="Poppins Bold"/>
                <a:cs typeface="Poppins Bold"/>
                <a:sym typeface="Poppins Bold"/>
              </a:rPr>
              <a:t> Machine Learning Models Used</a:t>
            </a:r>
          </a:p>
        </p:txBody>
      </p:sp>
      <p:sp>
        <p:nvSpPr>
          <p:cNvPr id="3" name="TextBox 3"/>
          <p:cNvSpPr txBox="1"/>
          <p:nvPr/>
        </p:nvSpPr>
        <p:spPr>
          <a:xfrm>
            <a:off x="539359" y="2922184"/>
            <a:ext cx="16037800" cy="2504950"/>
          </a:xfrm>
          <a:prstGeom prst="rect">
            <a:avLst/>
          </a:prstGeom>
        </p:spPr>
        <p:txBody>
          <a:bodyPr lIns="0" tIns="0" rIns="0" bIns="0" rtlCol="0" anchor="t">
            <a:spAutoFit/>
          </a:bodyPr>
          <a:lstStyle/>
          <a:p>
            <a:pPr algn="ctr">
              <a:lnSpc>
                <a:spcPts val="4833"/>
              </a:lnSpc>
              <a:spcBef>
                <a:spcPct val="0"/>
              </a:spcBef>
            </a:pPr>
            <a:r>
              <a:rPr lang="en-US" sz="4647" b="1">
                <a:solidFill>
                  <a:srgbClr val="FFFFFF"/>
                </a:solidFill>
                <a:latin typeface="Poppins Bold"/>
                <a:ea typeface="Poppins Bold"/>
                <a:cs typeface="Poppins Bold"/>
                <a:sym typeface="Poppins Bold"/>
              </a:rPr>
              <a:t>Two models were applied—Logistic Regression and Random Forest. Logistic Regression is simple and interpretable, while Random Forest performs well in complex scenarios.</a:t>
            </a:r>
          </a:p>
        </p:txBody>
      </p:sp>
      <p:sp>
        <p:nvSpPr>
          <p:cNvPr id="4" name="TextBox 4"/>
          <p:cNvSpPr txBox="1"/>
          <p:nvPr/>
        </p:nvSpPr>
        <p:spPr>
          <a:xfrm>
            <a:off x="1028700" y="5845362"/>
            <a:ext cx="16230600" cy="2979155"/>
          </a:xfrm>
          <a:prstGeom prst="rect">
            <a:avLst/>
          </a:prstGeom>
        </p:spPr>
        <p:txBody>
          <a:bodyPr lIns="0" tIns="0" rIns="0" bIns="0" rtlCol="0" anchor="t">
            <a:spAutoFit/>
          </a:bodyPr>
          <a:lstStyle/>
          <a:p>
            <a:pPr algn="ctr">
              <a:lnSpc>
                <a:spcPts val="3301"/>
              </a:lnSpc>
              <a:spcBef>
                <a:spcPct val="0"/>
              </a:spcBef>
            </a:pPr>
            <a:r>
              <a:rPr lang="en-US" sz="3174" b="1">
                <a:solidFill>
                  <a:srgbClr val="FFFFFF"/>
                </a:solidFill>
                <a:latin typeface="Poppins Bold"/>
                <a:ea typeface="Poppins Bold"/>
                <a:cs typeface="Poppins Bold"/>
                <a:sym typeface="Poppins Bold"/>
              </a:rPr>
              <a:t>Logistic Regression</a:t>
            </a:r>
          </a:p>
          <a:p>
            <a:pPr algn="ctr">
              <a:lnSpc>
                <a:spcPts val="3301"/>
              </a:lnSpc>
              <a:spcBef>
                <a:spcPct val="0"/>
              </a:spcBef>
            </a:pPr>
            <a:r>
              <a:rPr lang="en-US" sz="3174" b="1">
                <a:solidFill>
                  <a:srgbClr val="FFFFFF"/>
                </a:solidFill>
                <a:latin typeface="Poppins Bold"/>
                <a:ea typeface="Poppins Bold"/>
                <a:cs typeface="Poppins Bold"/>
                <a:sym typeface="Poppins Bold"/>
              </a:rPr>
              <a:t>Good baseline model</a:t>
            </a:r>
          </a:p>
          <a:p>
            <a:pPr algn="ctr">
              <a:lnSpc>
                <a:spcPts val="3301"/>
              </a:lnSpc>
              <a:spcBef>
                <a:spcPct val="0"/>
              </a:spcBef>
            </a:pPr>
            <a:r>
              <a:rPr lang="en-US" sz="3174" b="1">
                <a:solidFill>
                  <a:srgbClr val="FFFFFF"/>
                </a:solidFill>
                <a:latin typeface="Poppins Bold"/>
                <a:ea typeface="Poppins Bold"/>
                <a:cs typeface="Poppins Bold"/>
                <a:sym typeface="Poppins Bold"/>
              </a:rPr>
              <a:t>Interpretable</a:t>
            </a:r>
          </a:p>
          <a:p>
            <a:pPr algn="ctr">
              <a:lnSpc>
                <a:spcPts val="3301"/>
              </a:lnSpc>
              <a:spcBef>
                <a:spcPct val="0"/>
              </a:spcBef>
            </a:pPr>
            <a:r>
              <a:rPr lang="en-US" sz="3174" b="1">
                <a:solidFill>
                  <a:srgbClr val="FFFFFF"/>
                </a:solidFill>
                <a:latin typeface="Poppins Bold"/>
                <a:ea typeface="Poppins Bold"/>
                <a:cs typeface="Poppins Bold"/>
                <a:sym typeface="Poppins Bold"/>
              </a:rPr>
              <a:t>Random Forest Classifier</a:t>
            </a:r>
          </a:p>
          <a:p>
            <a:pPr algn="ctr">
              <a:lnSpc>
                <a:spcPts val="3301"/>
              </a:lnSpc>
              <a:spcBef>
                <a:spcPct val="0"/>
              </a:spcBef>
            </a:pPr>
            <a:r>
              <a:rPr lang="en-US" sz="3174" b="1">
                <a:solidFill>
                  <a:srgbClr val="FFFFFF"/>
                </a:solidFill>
                <a:latin typeface="Poppins Bold"/>
                <a:ea typeface="Poppins Bold"/>
                <a:cs typeface="Poppins Bold"/>
                <a:sym typeface="Poppins Bold"/>
              </a:rPr>
              <a:t>Ensemble model</a:t>
            </a:r>
          </a:p>
          <a:p>
            <a:pPr algn="ctr">
              <a:lnSpc>
                <a:spcPts val="3301"/>
              </a:lnSpc>
              <a:spcBef>
                <a:spcPct val="0"/>
              </a:spcBef>
            </a:pPr>
            <a:r>
              <a:rPr lang="en-US" sz="3174" b="1">
                <a:solidFill>
                  <a:srgbClr val="FFFFFF"/>
                </a:solidFill>
                <a:latin typeface="Poppins Bold"/>
                <a:ea typeface="Poppins Bold"/>
                <a:cs typeface="Poppins Bold"/>
                <a:sym typeface="Poppins Bold"/>
              </a:rPr>
              <a:t>Higher accuracy</a:t>
            </a:r>
          </a:p>
          <a:p>
            <a:pPr algn="ctr">
              <a:lnSpc>
                <a:spcPts val="3301"/>
              </a:lnSpc>
              <a:spcBef>
                <a:spcPct val="0"/>
              </a:spcBef>
            </a:pPr>
            <a:r>
              <a:rPr lang="en-US" sz="3174" b="1">
                <a:solidFill>
                  <a:srgbClr val="FFFFFF"/>
                </a:solidFill>
                <a:latin typeface="Poppins Bold"/>
                <a:ea typeface="Poppins Bold"/>
                <a:cs typeface="Poppins Bold"/>
                <a:sym typeface="Poppins Bold"/>
              </a:rPr>
              <a:t>Handles imbalanced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627</Words>
  <Application>Microsoft Office PowerPoint</Application>
  <PresentationFormat>Custom</PresentationFormat>
  <Paragraphs>92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Poppins</vt:lpstr>
      <vt:lpstr>Arial</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Gradient Modern Data Analyst Presentation</dc:title>
  <dc:creator>Lenovo</dc:creator>
  <cp:lastModifiedBy>Lenovo</cp:lastModifiedBy>
  <cp:revision>4</cp:revision>
  <dcterms:created xsi:type="dcterms:W3CDTF">2006-08-16T00:00:00Z</dcterms:created>
  <dcterms:modified xsi:type="dcterms:W3CDTF">2025-12-20T08:41:24Z</dcterms:modified>
  <dc:identifier>DAG7HX3PIQM</dc:identifier>
</cp:coreProperties>
</file>